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9" r:id="rId2"/>
    <p:sldId id="311" r:id="rId3"/>
    <p:sldId id="355" r:id="rId4"/>
    <p:sldId id="368" r:id="rId5"/>
    <p:sldId id="357" r:id="rId6"/>
    <p:sldId id="350" r:id="rId7"/>
    <p:sldId id="360" r:id="rId8"/>
    <p:sldId id="403" r:id="rId9"/>
    <p:sldId id="340" r:id="rId10"/>
    <p:sldId id="363" r:id="rId11"/>
    <p:sldId id="344" r:id="rId12"/>
    <p:sldId id="345" r:id="rId13"/>
    <p:sldId id="347" r:id="rId14"/>
    <p:sldId id="348" r:id="rId15"/>
    <p:sldId id="346" r:id="rId16"/>
    <p:sldId id="366" r:id="rId17"/>
    <p:sldId id="369" r:id="rId18"/>
    <p:sldId id="330" r:id="rId19"/>
    <p:sldId id="322" r:id="rId20"/>
    <p:sldId id="36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1" d="100"/>
          <a:sy n="101" d="100"/>
        </p:scale>
        <p:origin x="87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4BDD3B-4C97-4528-8F91-EB1D8C8CA854}" type="datetimeFigureOut">
              <a:rPr lang="en-US" smtClean="0"/>
              <a:t>3/21/2024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E48DB8-A4B1-421F-82C3-DBD8F5AA0CE8}" type="slidenum">
              <a:rPr lang="en-US" smtClean="0"/>
              <a:t>‹#›</a:t>
            </a:fld>
            <a:endParaRPr lang="en-US"/>
          </a:p>
        </p:txBody>
      </p:sp>
    </p:spTree>
    <p:extLst>
      <p:ext uri="{BB962C8B-B14F-4D97-AF65-F5344CB8AC3E}">
        <p14:creationId xmlns:p14="http://schemas.microsoft.com/office/powerpoint/2010/main" val="2101885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3538B16A-A562-4776-A08B-C6FD56ECA19D}"/>
              </a:ext>
            </a:extLst>
          </p:cNvPr>
          <p:cNvSpPr>
            <a:spLocks noGrp="1" noRot="1" noChangeAspect="1" noTextEdit="1"/>
          </p:cNvSpPr>
          <p:nvPr>
            <p:ph type="sldImg"/>
          </p:nvPr>
        </p:nvSpPr>
        <p:spPr>
          <a:ln/>
        </p:spPr>
      </p:sp>
      <p:sp>
        <p:nvSpPr>
          <p:cNvPr id="41987" name="Notes Placeholder 2">
            <a:extLst>
              <a:ext uri="{FF2B5EF4-FFF2-40B4-BE49-F238E27FC236}">
                <a16:creationId xmlns:a16="http://schemas.microsoft.com/office/drawing/2014/main" id="{799F4D7A-4A05-4C23-A3F7-BEB7130D04E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
        <p:nvSpPr>
          <p:cNvPr id="41988" name="Slide Number Placeholder 3">
            <a:extLst>
              <a:ext uri="{FF2B5EF4-FFF2-40B4-BE49-F238E27FC236}">
                <a16:creationId xmlns:a16="http://schemas.microsoft.com/office/drawing/2014/main" id="{F0501067-1C7F-422D-84C9-D9EB4A29E3E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48F54E8-FD6D-4449-AFC3-D87889B888F4}" type="slidenum">
              <a:rPr lang="ru-RU" altLang="en-US"/>
              <a:pPr eaLnBrk="1" hangingPunct="1"/>
              <a:t>1</a:t>
            </a:fld>
            <a:endParaRPr lang="ru-RU"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1C013-6B19-4676-BC00-8B10543F36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D9E4F3D-A180-4641-A2F0-6A87A47D41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04A0AC2-17B6-4949-A59C-43BB8680049B}"/>
              </a:ext>
            </a:extLst>
          </p:cNvPr>
          <p:cNvSpPr>
            <a:spLocks noGrp="1"/>
          </p:cNvSpPr>
          <p:nvPr>
            <p:ph type="dt" sz="half" idx="10"/>
          </p:nvPr>
        </p:nvSpPr>
        <p:spPr/>
        <p:txBody>
          <a:bodyPr/>
          <a:lstStyle/>
          <a:p>
            <a:fld id="{039E8C47-5988-4EE5-BC18-1D62C360867B}" type="datetimeFigureOut">
              <a:rPr lang="en-US" smtClean="0"/>
              <a:t>3/21/2024</a:t>
            </a:fld>
            <a:endParaRPr lang="en-US"/>
          </a:p>
        </p:txBody>
      </p:sp>
      <p:sp>
        <p:nvSpPr>
          <p:cNvPr id="5" name="Footer Placeholder 4">
            <a:extLst>
              <a:ext uri="{FF2B5EF4-FFF2-40B4-BE49-F238E27FC236}">
                <a16:creationId xmlns:a16="http://schemas.microsoft.com/office/drawing/2014/main" id="{238F6EC5-DB7B-462D-AC93-695C241F87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55E9F0-0519-449B-A6E9-9AB8F8C2181E}"/>
              </a:ext>
            </a:extLst>
          </p:cNvPr>
          <p:cNvSpPr>
            <a:spLocks noGrp="1"/>
          </p:cNvSpPr>
          <p:nvPr>
            <p:ph type="sldNum" sz="quarter" idx="12"/>
          </p:nvPr>
        </p:nvSpPr>
        <p:spPr/>
        <p:txBody>
          <a:bodyPr/>
          <a:lstStyle/>
          <a:p>
            <a:fld id="{4AD09C31-6DB0-4FBF-9AFB-9EBF05C4393B}" type="slidenum">
              <a:rPr lang="en-US" smtClean="0"/>
              <a:t>‹#›</a:t>
            </a:fld>
            <a:endParaRPr lang="en-US"/>
          </a:p>
        </p:txBody>
      </p:sp>
    </p:spTree>
    <p:extLst>
      <p:ext uri="{BB962C8B-B14F-4D97-AF65-F5344CB8AC3E}">
        <p14:creationId xmlns:p14="http://schemas.microsoft.com/office/powerpoint/2010/main" val="2115918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6D9FB-019D-410D-8804-4B3458EBB2B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6302769-A11E-450E-95E1-F65BDF93E3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831FFB-493B-47D4-9C2E-F798353AB6DC}"/>
              </a:ext>
            </a:extLst>
          </p:cNvPr>
          <p:cNvSpPr>
            <a:spLocks noGrp="1"/>
          </p:cNvSpPr>
          <p:nvPr>
            <p:ph type="dt" sz="half" idx="10"/>
          </p:nvPr>
        </p:nvSpPr>
        <p:spPr/>
        <p:txBody>
          <a:bodyPr/>
          <a:lstStyle/>
          <a:p>
            <a:fld id="{039E8C47-5988-4EE5-BC18-1D62C360867B}" type="datetimeFigureOut">
              <a:rPr lang="en-US" smtClean="0"/>
              <a:t>3/21/2024</a:t>
            </a:fld>
            <a:endParaRPr lang="en-US"/>
          </a:p>
        </p:txBody>
      </p:sp>
      <p:sp>
        <p:nvSpPr>
          <p:cNvPr id="5" name="Footer Placeholder 4">
            <a:extLst>
              <a:ext uri="{FF2B5EF4-FFF2-40B4-BE49-F238E27FC236}">
                <a16:creationId xmlns:a16="http://schemas.microsoft.com/office/drawing/2014/main" id="{10B31E6C-B656-4CC3-AA32-B9096D8EEA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F57A36-5C43-458E-AE97-7B98D42505BF}"/>
              </a:ext>
            </a:extLst>
          </p:cNvPr>
          <p:cNvSpPr>
            <a:spLocks noGrp="1"/>
          </p:cNvSpPr>
          <p:nvPr>
            <p:ph type="sldNum" sz="quarter" idx="12"/>
          </p:nvPr>
        </p:nvSpPr>
        <p:spPr/>
        <p:txBody>
          <a:bodyPr/>
          <a:lstStyle/>
          <a:p>
            <a:fld id="{4AD09C31-6DB0-4FBF-9AFB-9EBF05C4393B}" type="slidenum">
              <a:rPr lang="en-US" smtClean="0"/>
              <a:t>‹#›</a:t>
            </a:fld>
            <a:endParaRPr lang="en-US"/>
          </a:p>
        </p:txBody>
      </p:sp>
    </p:spTree>
    <p:extLst>
      <p:ext uri="{BB962C8B-B14F-4D97-AF65-F5344CB8AC3E}">
        <p14:creationId xmlns:p14="http://schemas.microsoft.com/office/powerpoint/2010/main" val="2986730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689BB7-970E-42A3-B9D4-B46A9F66A97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2A6978F-4D12-4CD5-A912-C06475D8D99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55BD3D-075E-430B-9B89-603E8578BB78}"/>
              </a:ext>
            </a:extLst>
          </p:cNvPr>
          <p:cNvSpPr>
            <a:spLocks noGrp="1"/>
          </p:cNvSpPr>
          <p:nvPr>
            <p:ph type="dt" sz="half" idx="10"/>
          </p:nvPr>
        </p:nvSpPr>
        <p:spPr/>
        <p:txBody>
          <a:bodyPr/>
          <a:lstStyle/>
          <a:p>
            <a:fld id="{039E8C47-5988-4EE5-BC18-1D62C360867B}" type="datetimeFigureOut">
              <a:rPr lang="en-US" smtClean="0"/>
              <a:t>3/21/2024</a:t>
            </a:fld>
            <a:endParaRPr lang="en-US"/>
          </a:p>
        </p:txBody>
      </p:sp>
      <p:sp>
        <p:nvSpPr>
          <p:cNvPr id="5" name="Footer Placeholder 4">
            <a:extLst>
              <a:ext uri="{FF2B5EF4-FFF2-40B4-BE49-F238E27FC236}">
                <a16:creationId xmlns:a16="http://schemas.microsoft.com/office/drawing/2014/main" id="{C6D4A776-B5AF-4648-9E2F-3CEDAD1265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563019-BD5E-498B-9F73-BB14A8B585F7}"/>
              </a:ext>
            </a:extLst>
          </p:cNvPr>
          <p:cNvSpPr>
            <a:spLocks noGrp="1"/>
          </p:cNvSpPr>
          <p:nvPr>
            <p:ph type="sldNum" sz="quarter" idx="12"/>
          </p:nvPr>
        </p:nvSpPr>
        <p:spPr/>
        <p:txBody>
          <a:bodyPr/>
          <a:lstStyle/>
          <a:p>
            <a:fld id="{4AD09C31-6DB0-4FBF-9AFB-9EBF05C4393B}" type="slidenum">
              <a:rPr lang="en-US" smtClean="0"/>
              <a:t>‹#›</a:t>
            </a:fld>
            <a:endParaRPr lang="en-US"/>
          </a:p>
        </p:txBody>
      </p:sp>
    </p:spTree>
    <p:extLst>
      <p:ext uri="{BB962C8B-B14F-4D97-AF65-F5344CB8AC3E}">
        <p14:creationId xmlns:p14="http://schemas.microsoft.com/office/powerpoint/2010/main" val="40735131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219200" y="277813"/>
            <a:ext cx="10363200" cy="1143000"/>
          </a:xfrm>
        </p:spPr>
        <p:txBody>
          <a:bodyPr/>
          <a:lstStyle/>
          <a:p>
            <a:r>
              <a:rPr lang="en-US"/>
              <a:t>Click to edit Master title style</a:t>
            </a:r>
          </a:p>
        </p:txBody>
      </p:sp>
      <p:sp>
        <p:nvSpPr>
          <p:cNvPr id="3" name="Table Placeholder 2"/>
          <p:cNvSpPr>
            <a:spLocks noGrp="1"/>
          </p:cNvSpPr>
          <p:nvPr>
            <p:ph type="tbl" idx="1"/>
          </p:nvPr>
        </p:nvSpPr>
        <p:spPr>
          <a:xfrm>
            <a:off x="1219200" y="1600201"/>
            <a:ext cx="10363200" cy="4530725"/>
          </a:xfrm>
        </p:spPr>
        <p:txBody>
          <a:bodyPr rtlCol="0">
            <a:normAutofit/>
          </a:bodyPr>
          <a:lstStyle/>
          <a:p>
            <a:pPr lvl="0"/>
            <a:endParaRPr lang="en-US" noProof="0"/>
          </a:p>
        </p:txBody>
      </p:sp>
      <p:sp>
        <p:nvSpPr>
          <p:cNvPr id="4" name="Date Placeholder 3">
            <a:extLst>
              <a:ext uri="{FF2B5EF4-FFF2-40B4-BE49-F238E27FC236}">
                <a16:creationId xmlns:a16="http://schemas.microsoft.com/office/drawing/2014/main" id="{CB8F66AA-0490-4FB4-AE5B-499856E8B546}"/>
              </a:ext>
            </a:extLst>
          </p:cNvPr>
          <p:cNvSpPr>
            <a:spLocks noGrp="1"/>
          </p:cNvSpPr>
          <p:nvPr>
            <p:ph type="dt" sz="half" idx="10"/>
          </p:nvPr>
        </p:nvSpPr>
        <p:spPr/>
        <p:txBody>
          <a:bodyPr/>
          <a:lstStyle>
            <a:lvl1pPr>
              <a:defRPr/>
            </a:lvl1pPr>
          </a:lstStyle>
          <a:p>
            <a:pPr>
              <a:defRPr/>
            </a:pPr>
            <a:endParaRPr lang="ru-RU"/>
          </a:p>
        </p:txBody>
      </p:sp>
      <p:sp>
        <p:nvSpPr>
          <p:cNvPr id="5" name="Footer Placeholder 4">
            <a:extLst>
              <a:ext uri="{FF2B5EF4-FFF2-40B4-BE49-F238E27FC236}">
                <a16:creationId xmlns:a16="http://schemas.microsoft.com/office/drawing/2014/main" id="{4B22A958-F520-44AF-9311-887D5F18D6AE}"/>
              </a:ext>
            </a:extLst>
          </p:cNvPr>
          <p:cNvSpPr>
            <a:spLocks noGrp="1"/>
          </p:cNvSpPr>
          <p:nvPr>
            <p:ph type="ftr" sz="quarter" idx="11"/>
          </p:nvPr>
        </p:nvSpPr>
        <p:spPr/>
        <p:txBody>
          <a:bodyPr/>
          <a:lstStyle>
            <a:lvl1pPr>
              <a:defRPr/>
            </a:lvl1pPr>
          </a:lstStyle>
          <a:p>
            <a:pPr>
              <a:defRPr/>
            </a:pPr>
            <a:endParaRPr lang="ru-RU"/>
          </a:p>
        </p:txBody>
      </p:sp>
      <p:sp>
        <p:nvSpPr>
          <p:cNvPr id="6" name="Slide Number Placeholder 5">
            <a:extLst>
              <a:ext uri="{FF2B5EF4-FFF2-40B4-BE49-F238E27FC236}">
                <a16:creationId xmlns:a16="http://schemas.microsoft.com/office/drawing/2014/main" id="{D2D771FC-4930-4868-B840-1FEA1AFDB34F}"/>
              </a:ext>
            </a:extLst>
          </p:cNvPr>
          <p:cNvSpPr>
            <a:spLocks noGrp="1"/>
          </p:cNvSpPr>
          <p:nvPr>
            <p:ph type="sldNum" sz="quarter" idx="12"/>
          </p:nvPr>
        </p:nvSpPr>
        <p:spPr/>
        <p:txBody>
          <a:bodyPr/>
          <a:lstStyle>
            <a:lvl1pPr>
              <a:defRPr/>
            </a:lvl1pPr>
          </a:lstStyle>
          <a:p>
            <a:fld id="{F0CB06F5-00BE-4F0E-B48A-2C87769B8808}" type="slidenum">
              <a:rPr lang="ru-RU" altLang="en-US"/>
              <a:pPr/>
              <a:t>‹#›</a:t>
            </a:fld>
            <a:endParaRPr lang="ru-RU" altLang="en-US"/>
          </a:p>
        </p:txBody>
      </p:sp>
    </p:spTree>
    <p:extLst>
      <p:ext uri="{BB962C8B-B14F-4D97-AF65-F5344CB8AC3E}">
        <p14:creationId xmlns:p14="http://schemas.microsoft.com/office/powerpoint/2010/main" val="1067787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812D2-F523-4BA1-808D-8BCB0847B2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FF055D-90D2-4728-B1DA-A5B301D5A5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A61260-BB40-41C7-BC95-10918C3DD9E1}"/>
              </a:ext>
            </a:extLst>
          </p:cNvPr>
          <p:cNvSpPr>
            <a:spLocks noGrp="1"/>
          </p:cNvSpPr>
          <p:nvPr>
            <p:ph type="dt" sz="half" idx="10"/>
          </p:nvPr>
        </p:nvSpPr>
        <p:spPr/>
        <p:txBody>
          <a:bodyPr/>
          <a:lstStyle/>
          <a:p>
            <a:fld id="{039E8C47-5988-4EE5-BC18-1D62C360867B}" type="datetimeFigureOut">
              <a:rPr lang="en-US" smtClean="0"/>
              <a:t>3/21/2024</a:t>
            </a:fld>
            <a:endParaRPr lang="en-US"/>
          </a:p>
        </p:txBody>
      </p:sp>
      <p:sp>
        <p:nvSpPr>
          <p:cNvPr id="5" name="Footer Placeholder 4">
            <a:extLst>
              <a:ext uri="{FF2B5EF4-FFF2-40B4-BE49-F238E27FC236}">
                <a16:creationId xmlns:a16="http://schemas.microsoft.com/office/drawing/2014/main" id="{A6C8F98F-E993-4221-9344-8B51EB4161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F11D3F-9DF4-4408-A1EB-EBEA624C9304}"/>
              </a:ext>
            </a:extLst>
          </p:cNvPr>
          <p:cNvSpPr>
            <a:spLocks noGrp="1"/>
          </p:cNvSpPr>
          <p:nvPr>
            <p:ph type="sldNum" sz="quarter" idx="12"/>
          </p:nvPr>
        </p:nvSpPr>
        <p:spPr/>
        <p:txBody>
          <a:bodyPr/>
          <a:lstStyle/>
          <a:p>
            <a:fld id="{4AD09C31-6DB0-4FBF-9AFB-9EBF05C4393B}" type="slidenum">
              <a:rPr lang="en-US" smtClean="0"/>
              <a:t>‹#›</a:t>
            </a:fld>
            <a:endParaRPr lang="en-US"/>
          </a:p>
        </p:txBody>
      </p:sp>
    </p:spTree>
    <p:extLst>
      <p:ext uri="{BB962C8B-B14F-4D97-AF65-F5344CB8AC3E}">
        <p14:creationId xmlns:p14="http://schemas.microsoft.com/office/powerpoint/2010/main" val="3211377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797C4-BD8F-4460-A59F-A393811702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83AFFF7-B531-48A9-B660-E793DB34C4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9256FA-CF04-4A24-9C1B-56D5EB19133D}"/>
              </a:ext>
            </a:extLst>
          </p:cNvPr>
          <p:cNvSpPr>
            <a:spLocks noGrp="1"/>
          </p:cNvSpPr>
          <p:nvPr>
            <p:ph type="dt" sz="half" idx="10"/>
          </p:nvPr>
        </p:nvSpPr>
        <p:spPr/>
        <p:txBody>
          <a:bodyPr/>
          <a:lstStyle/>
          <a:p>
            <a:fld id="{039E8C47-5988-4EE5-BC18-1D62C360867B}" type="datetimeFigureOut">
              <a:rPr lang="en-US" smtClean="0"/>
              <a:t>3/21/2024</a:t>
            </a:fld>
            <a:endParaRPr lang="en-US"/>
          </a:p>
        </p:txBody>
      </p:sp>
      <p:sp>
        <p:nvSpPr>
          <p:cNvPr id="5" name="Footer Placeholder 4">
            <a:extLst>
              <a:ext uri="{FF2B5EF4-FFF2-40B4-BE49-F238E27FC236}">
                <a16:creationId xmlns:a16="http://schemas.microsoft.com/office/drawing/2014/main" id="{91FC5F11-A366-49F5-9B14-521C8E5B39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3139D4-CE2C-479C-8E6B-AF4B191993C3}"/>
              </a:ext>
            </a:extLst>
          </p:cNvPr>
          <p:cNvSpPr>
            <a:spLocks noGrp="1"/>
          </p:cNvSpPr>
          <p:nvPr>
            <p:ph type="sldNum" sz="quarter" idx="12"/>
          </p:nvPr>
        </p:nvSpPr>
        <p:spPr/>
        <p:txBody>
          <a:bodyPr/>
          <a:lstStyle/>
          <a:p>
            <a:fld id="{4AD09C31-6DB0-4FBF-9AFB-9EBF05C4393B}" type="slidenum">
              <a:rPr lang="en-US" smtClean="0"/>
              <a:t>‹#›</a:t>
            </a:fld>
            <a:endParaRPr lang="en-US"/>
          </a:p>
        </p:txBody>
      </p:sp>
    </p:spTree>
    <p:extLst>
      <p:ext uri="{BB962C8B-B14F-4D97-AF65-F5344CB8AC3E}">
        <p14:creationId xmlns:p14="http://schemas.microsoft.com/office/powerpoint/2010/main" val="2926640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0871F-9D4E-414F-AC36-DE3AB62F76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9DD283-49B7-4021-9529-D16759C0163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766F18-6A3F-4686-9C19-E1EF6F5A03F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47684A7-3673-4985-A3C5-DB95A58184F3}"/>
              </a:ext>
            </a:extLst>
          </p:cNvPr>
          <p:cNvSpPr>
            <a:spLocks noGrp="1"/>
          </p:cNvSpPr>
          <p:nvPr>
            <p:ph type="dt" sz="half" idx="10"/>
          </p:nvPr>
        </p:nvSpPr>
        <p:spPr/>
        <p:txBody>
          <a:bodyPr/>
          <a:lstStyle/>
          <a:p>
            <a:fld id="{039E8C47-5988-4EE5-BC18-1D62C360867B}" type="datetimeFigureOut">
              <a:rPr lang="en-US" smtClean="0"/>
              <a:t>3/21/2024</a:t>
            </a:fld>
            <a:endParaRPr lang="en-US"/>
          </a:p>
        </p:txBody>
      </p:sp>
      <p:sp>
        <p:nvSpPr>
          <p:cNvPr id="6" name="Footer Placeholder 5">
            <a:extLst>
              <a:ext uri="{FF2B5EF4-FFF2-40B4-BE49-F238E27FC236}">
                <a16:creationId xmlns:a16="http://schemas.microsoft.com/office/drawing/2014/main" id="{E41E8006-76DD-4A95-84C0-96A49EA035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7B4D30-662D-4400-A451-6CA020311FC9}"/>
              </a:ext>
            </a:extLst>
          </p:cNvPr>
          <p:cNvSpPr>
            <a:spLocks noGrp="1"/>
          </p:cNvSpPr>
          <p:nvPr>
            <p:ph type="sldNum" sz="quarter" idx="12"/>
          </p:nvPr>
        </p:nvSpPr>
        <p:spPr/>
        <p:txBody>
          <a:bodyPr/>
          <a:lstStyle/>
          <a:p>
            <a:fld id="{4AD09C31-6DB0-4FBF-9AFB-9EBF05C4393B}" type="slidenum">
              <a:rPr lang="en-US" smtClean="0"/>
              <a:t>‹#›</a:t>
            </a:fld>
            <a:endParaRPr lang="en-US"/>
          </a:p>
        </p:txBody>
      </p:sp>
    </p:spTree>
    <p:extLst>
      <p:ext uri="{BB962C8B-B14F-4D97-AF65-F5344CB8AC3E}">
        <p14:creationId xmlns:p14="http://schemas.microsoft.com/office/powerpoint/2010/main" val="127147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361F9-6914-4C03-AB9F-D172A5B9E25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95AE10-863A-4096-9582-F2E4A750E2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376DA6B-CABE-4104-8F6D-91D4EA4504E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076D4B2-93B8-4A64-872B-664B699E0A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03B4CA3-28B0-4BB8-ACC5-779FE04FA07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4DC1F1B-F496-4DE4-A3A5-F6DD97C00332}"/>
              </a:ext>
            </a:extLst>
          </p:cNvPr>
          <p:cNvSpPr>
            <a:spLocks noGrp="1"/>
          </p:cNvSpPr>
          <p:nvPr>
            <p:ph type="dt" sz="half" idx="10"/>
          </p:nvPr>
        </p:nvSpPr>
        <p:spPr/>
        <p:txBody>
          <a:bodyPr/>
          <a:lstStyle/>
          <a:p>
            <a:fld id="{039E8C47-5988-4EE5-BC18-1D62C360867B}" type="datetimeFigureOut">
              <a:rPr lang="en-US" smtClean="0"/>
              <a:t>3/21/2024</a:t>
            </a:fld>
            <a:endParaRPr lang="en-US"/>
          </a:p>
        </p:txBody>
      </p:sp>
      <p:sp>
        <p:nvSpPr>
          <p:cNvPr id="8" name="Footer Placeholder 7">
            <a:extLst>
              <a:ext uri="{FF2B5EF4-FFF2-40B4-BE49-F238E27FC236}">
                <a16:creationId xmlns:a16="http://schemas.microsoft.com/office/drawing/2014/main" id="{F0C2FFE5-E954-4D5B-B89A-4A57B89A50F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CA073F-CAC1-435A-9D0A-C9B77B81E971}"/>
              </a:ext>
            </a:extLst>
          </p:cNvPr>
          <p:cNvSpPr>
            <a:spLocks noGrp="1"/>
          </p:cNvSpPr>
          <p:nvPr>
            <p:ph type="sldNum" sz="quarter" idx="12"/>
          </p:nvPr>
        </p:nvSpPr>
        <p:spPr/>
        <p:txBody>
          <a:bodyPr/>
          <a:lstStyle/>
          <a:p>
            <a:fld id="{4AD09C31-6DB0-4FBF-9AFB-9EBF05C4393B}" type="slidenum">
              <a:rPr lang="en-US" smtClean="0"/>
              <a:t>‹#›</a:t>
            </a:fld>
            <a:endParaRPr lang="en-US"/>
          </a:p>
        </p:txBody>
      </p:sp>
    </p:spTree>
    <p:extLst>
      <p:ext uri="{BB962C8B-B14F-4D97-AF65-F5344CB8AC3E}">
        <p14:creationId xmlns:p14="http://schemas.microsoft.com/office/powerpoint/2010/main" val="3628841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4DCAB-3E3E-4577-9A88-BBABBCBF19D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D4117F6-2063-4B21-822E-FC4F20E80D6C}"/>
              </a:ext>
            </a:extLst>
          </p:cNvPr>
          <p:cNvSpPr>
            <a:spLocks noGrp="1"/>
          </p:cNvSpPr>
          <p:nvPr>
            <p:ph type="dt" sz="half" idx="10"/>
          </p:nvPr>
        </p:nvSpPr>
        <p:spPr/>
        <p:txBody>
          <a:bodyPr/>
          <a:lstStyle/>
          <a:p>
            <a:fld id="{039E8C47-5988-4EE5-BC18-1D62C360867B}" type="datetimeFigureOut">
              <a:rPr lang="en-US" smtClean="0"/>
              <a:t>3/21/2024</a:t>
            </a:fld>
            <a:endParaRPr lang="en-US"/>
          </a:p>
        </p:txBody>
      </p:sp>
      <p:sp>
        <p:nvSpPr>
          <p:cNvPr id="4" name="Footer Placeholder 3">
            <a:extLst>
              <a:ext uri="{FF2B5EF4-FFF2-40B4-BE49-F238E27FC236}">
                <a16:creationId xmlns:a16="http://schemas.microsoft.com/office/drawing/2014/main" id="{B213BEE6-15F5-4769-A663-A2E695B7E46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AD06F68-FE75-4364-B801-67C083AED0EC}"/>
              </a:ext>
            </a:extLst>
          </p:cNvPr>
          <p:cNvSpPr>
            <a:spLocks noGrp="1"/>
          </p:cNvSpPr>
          <p:nvPr>
            <p:ph type="sldNum" sz="quarter" idx="12"/>
          </p:nvPr>
        </p:nvSpPr>
        <p:spPr/>
        <p:txBody>
          <a:bodyPr/>
          <a:lstStyle/>
          <a:p>
            <a:fld id="{4AD09C31-6DB0-4FBF-9AFB-9EBF05C4393B}" type="slidenum">
              <a:rPr lang="en-US" smtClean="0"/>
              <a:t>‹#›</a:t>
            </a:fld>
            <a:endParaRPr lang="en-US"/>
          </a:p>
        </p:txBody>
      </p:sp>
    </p:spTree>
    <p:extLst>
      <p:ext uri="{BB962C8B-B14F-4D97-AF65-F5344CB8AC3E}">
        <p14:creationId xmlns:p14="http://schemas.microsoft.com/office/powerpoint/2010/main" val="2128697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BDAF5F-A085-47D2-973A-E662629CF0AC}"/>
              </a:ext>
            </a:extLst>
          </p:cNvPr>
          <p:cNvSpPr>
            <a:spLocks noGrp="1"/>
          </p:cNvSpPr>
          <p:nvPr>
            <p:ph type="dt" sz="half" idx="10"/>
          </p:nvPr>
        </p:nvSpPr>
        <p:spPr/>
        <p:txBody>
          <a:bodyPr/>
          <a:lstStyle/>
          <a:p>
            <a:fld id="{039E8C47-5988-4EE5-BC18-1D62C360867B}" type="datetimeFigureOut">
              <a:rPr lang="en-US" smtClean="0"/>
              <a:t>3/21/2024</a:t>
            </a:fld>
            <a:endParaRPr lang="en-US"/>
          </a:p>
        </p:txBody>
      </p:sp>
      <p:sp>
        <p:nvSpPr>
          <p:cNvPr id="3" name="Footer Placeholder 2">
            <a:extLst>
              <a:ext uri="{FF2B5EF4-FFF2-40B4-BE49-F238E27FC236}">
                <a16:creationId xmlns:a16="http://schemas.microsoft.com/office/drawing/2014/main" id="{0109D0D1-2B12-4564-8F8A-BA4AC55FCFA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6BB524-2F13-4E1D-8EB0-08715CE61D13}"/>
              </a:ext>
            </a:extLst>
          </p:cNvPr>
          <p:cNvSpPr>
            <a:spLocks noGrp="1"/>
          </p:cNvSpPr>
          <p:nvPr>
            <p:ph type="sldNum" sz="quarter" idx="12"/>
          </p:nvPr>
        </p:nvSpPr>
        <p:spPr/>
        <p:txBody>
          <a:bodyPr/>
          <a:lstStyle/>
          <a:p>
            <a:fld id="{4AD09C31-6DB0-4FBF-9AFB-9EBF05C4393B}" type="slidenum">
              <a:rPr lang="en-US" smtClean="0"/>
              <a:t>‹#›</a:t>
            </a:fld>
            <a:endParaRPr lang="en-US"/>
          </a:p>
        </p:txBody>
      </p:sp>
    </p:spTree>
    <p:extLst>
      <p:ext uri="{BB962C8B-B14F-4D97-AF65-F5344CB8AC3E}">
        <p14:creationId xmlns:p14="http://schemas.microsoft.com/office/powerpoint/2010/main" val="4065768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F6CFF-1A64-494C-B91E-6C506258AE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6C0BFF4-FBBD-4082-A97A-EC1E7CD5C5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E39A3AA-DB68-432D-9FC6-D86651203E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5EE4F4-C6AE-4E1A-BCD9-2992AB8FF7D4}"/>
              </a:ext>
            </a:extLst>
          </p:cNvPr>
          <p:cNvSpPr>
            <a:spLocks noGrp="1"/>
          </p:cNvSpPr>
          <p:nvPr>
            <p:ph type="dt" sz="half" idx="10"/>
          </p:nvPr>
        </p:nvSpPr>
        <p:spPr/>
        <p:txBody>
          <a:bodyPr/>
          <a:lstStyle/>
          <a:p>
            <a:fld id="{039E8C47-5988-4EE5-BC18-1D62C360867B}" type="datetimeFigureOut">
              <a:rPr lang="en-US" smtClean="0"/>
              <a:t>3/21/2024</a:t>
            </a:fld>
            <a:endParaRPr lang="en-US"/>
          </a:p>
        </p:txBody>
      </p:sp>
      <p:sp>
        <p:nvSpPr>
          <p:cNvPr id="6" name="Footer Placeholder 5">
            <a:extLst>
              <a:ext uri="{FF2B5EF4-FFF2-40B4-BE49-F238E27FC236}">
                <a16:creationId xmlns:a16="http://schemas.microsoft.com/office/drawing/2014/main" id="{D0EF6B72-43B7-4F92-9B99-345F9CB82D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88FAAE-79C1-4BFA-B662-56922D7C1019}"/>
              </a:ext>
            </a:extLst>
          </p:cNvPr>
          <p:cNvSpPr>
            <a:spLocks noGrp="1"/>
          </p:cNvSpPr>
          <p:nvPr>
            <p:ph type="sldNum" sz="quarter" idx="12"/>
          </p:nvPr>
        </p:nvSpPr>
        <p:spPr/>
        <p:txBody>
          <a:bodyPr/>
          <a:lstStyle/>
          <a:p>
            <a:fld id="{4AD09C31-6DB0-4FBF-9AFB-9EBF05C4393B}" type="slidenum">
              <a:rPr lang="en-US" smtClean="0"/>
              <a:t>‹#›</a:t>
            </a:fld>
            <a:endParaRPr lang="en-US"/>
          </a:p>
        </p:txBody>
      </p:sp>
    </p:spTree>
    <p:extLst>
      <p:ext uri="{BB962C8B-B14F-4D97-AF65-F5344CB8AC3E}">
        <p14:creationId xmlns:p14="http://schemas.microsoft.com/office/powerpoint/2010/main" val="1065997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D5155-7143-469E-AA91-15ACE1C29E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2D852F-1734-4BA3-BDCA-A6903CE30D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22DE410-7963-40EF-B015-E32AF41F65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D3469F-D973-43D5-A226-6FCDF08281DC}"/>
              </a:ext>
            </a:extLst>
          </p:cNvPr>
          <p:cNvSpPr>
            <a:spLocks noGrp="1"/>
          </p:cNvSpPr>
          <p:nvPr>
            <p:ph type="dt" sz="half" idx="10"/>
          </p:nvPr>
        </p:nvSpPr>
        <p:spPr/>
        <p:txBody>
          <a:bodyPr/>
          <a:lstStyle/>
          <a:p>
            <a:fld id="{039E8C47-5988-4EE5-BC18-1D62C360867B}" type="datetimeFigureOut">
              <a:rPr lang="en-US" smtClean="0"/>
              <a:t>3/21/2024</a:t>
            </a:fld>
            <a:endParaRPr lang="en-US"/>
          </a:p>
        </p:txBody>
      </p:sp>
      <p:sp>
        <p:nvSpPr>
          <p:cNvPr id="6" name="Footer Placeholder 5">
            <a:extLst>
              <a:ext uri="{FF2B5EF4-FFF2-40B4-BE49-F238E27FC236}">
                <a16:creationId xmlns:a16="http://schemas.microsoft.com/office/drawing/2014/main" id="{6624BB62-0FD1-4020-B4D3-5EE0FD4DC4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44462C-AAAC-450D-B437-D0396866990D}"/>
              </a:ext>
            </a:extLst>
          </p:cNvPr>
          <p:cNvSpPr>
            <a:spLocks noGrp="1"/>
          </p:cNvSpPr>
          <p:nvPr>
            <p:ph type="sldNum" sz="quarter" idx="12"/>
          </p:nvPr>
        </p:nvSpPr>
        <p:spPr/>
        <p:txBody>
          <a:bodyPr/>
          <a:lstStyle/>
          <a:p>
            <a:fld id="{4AD09C31-6DB0-4FBF-9AFB-9EBF05C4393B}" type="slidenum">
              <a:rPr lang="en-US" smtClean="0"/>
              <a:t>‹#›</a:t>
            </a:fld>
            <a:endParaRPr lang="en-US"/>
          </a:p>
        </p:txBody>
      </p:sp>
    </p:spTree>
    <p:extLst>
      <p:ext uri="{BB962C8B-B14F-4D97-AF65-F5344CB8AC3E}">
        <p14:creationId xmlns:p14="http://schemas.microsoft.com/office/powerpoint/2010/main" val="2303840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8965852-8D1A-4F4E-9239-2F069A55FF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E3FF040-C64C-4EDB-8BA0-4EFC8AC412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BCBA32-49C8-4348-AD0C-424C468331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9E8C47-5988-4EE5-BC18-1D62C360867B}" type="datetimeFigureOut">
              <a:rPr lang="en-US" smtClean="0"/>
              <a:t>3/21/2024</a:t>
            </a:fld>
            <a:endParaRPr lang="en-US"/>
          </a:p>
        </p:txBody>
      </p:sp>
      <p:sp>
        <p:nvSpPr>
          <p:cNvPr id="5" name="Footer Placeholder 4">
            <a:extLst>
              <a:ext uri="{FF2B5EF4-FFF2-40B4-BE49-F238E27FC236}">
                <a16:creationId xmlns:a16="http://schemas.microsoft.com/office/drawing/2014/main" id="{662AB2BF-958D-4A57-9F3E-A4DFE610DB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2364890-6AAB-4909-8783-BBE2134D75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D09C31-6DB0-4FBF-9AFB-9EBF05C4393B}" type="slidenum">
              <a:rPr lang="en-US" smtClean="0"/>
              <a:t>‹#›</a:t>
            </a:fld>
            <a:endParaRPr lang="en-US"/>
          </a:p>
        </p:txBody>
      </p:sp>
    </p:spTree>
    <p:extLst>
      <p:ext uri="{BB962C8B-B14F-4D97-AF65-F5344CB8AC3E}">
        <p14:creationId xmlns:p14="http://schemas.microsoft.com/office/powerpoint/2010/main" val="4060988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6F9653B9-DCFD-419D-A39B-D96F9B9CE99A}"/>
              </a:ext>
            </a:extLst>
          </p:cNvPr>
          <p:cNvSpPr>
            <a:spLocks noGrp="1" noChangeArrowheads="1"/>
          </p:cNvSpPr>
          <p:nvPr>
            <p:ph type="ctrTitle"/>
          </p:nvPr>
        </p:nvSpPr>
        <p:spPr>
          <a:xfrm>
            <a:off x="2552700" y="1381125"/>
            <a:ext cx="6629400" cy="2209800"/>
          </a:xfrm>
        </p:spPr>
        <p:txBody>
          <a:bodyPr/>
          <a:lstStyle/>
          <a:p>
            <a:pPr eaLnBrk="1" hangingPunct="1"/>
            <a:r>
              <a:rPr lang="en-GB" altLang="en-US" sz="3600" b="1" dirty="0">
                <a:solidFill>
                  <a:schemeClr val="hlink"/>
                </a:solidFill>
              </a:rPr>
              <a:t>Microbial physiology. Microbial </a:t>
            </a:r>
            <a:r>
              <a:rPr lang="en-GB" altLang="en-US" sz="3600" b="1" dirty="0" err="1">
                <a:solidFill>
                  <a:schemeClr val="hlink"/>
                </a:solidFill>
              </a:rPr>
              <a:t>metabolism,Bioenergetics</a:t>
            </a:r>
            <a:endParaRPr lang="ru-RU" altLang="en-US" sz="3600" b="1" dirty="0">
              <a:solidFill>
                <a:schemeClr val="hlink"/>
              </a:solidFil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64DD8F6A-5874-4D97-BAC8-8CF8D02E3895}"/>
              </a:ext>
            </a:extLst>
          </p:cNvPr>
          <p:cNvSpPr>
            <a:spLocks noGrp="1" noChangeArrowheads="1"/>
          </p:cNvSpPr>
          <p:nvPr>
            <p:ph type="title"/>
          </p:nvPr>
        </p:nvSpPr>
        <p:spPr>
          <a:xfrm>
            <a:off x="2737295" y="266072"/>
            <a:ext cx="7415397" cy="1128866"/>
          </a:xfrm>
          <a:ln>
            <a:miter lim="800000"/>
            <a:headEnd/>
            <a:tailEnd/>
          </a:ln>
        </p:spPr>
        <p:txBody>
          <a:bodyPr vert="horz" lIns="91440" tIns="45720" rIns="45720" bIns="45720" rtlCol="0" anchor="ctr">
            <a:normAutofit/>
            <a:scene3d>
              <a:camera prst="orthographicFront"/>
              <a:lightRig rig="threePt" dir="t">
                <a:rot lat="0" lon="0" rev="4800000"/>
              </a:lightRig>
            </a:scene3d>
            <a:sp3d prstMaterial="matte">
              <a:bevelT w="50800" h="10160"/>
            </a:sp3d>
          </a:bodyPr>
          <a:lstStyle/>
          <a:p>
            <a:pPr>
              <a:defRPr/>
            </a:pPr>
            <a:r>
              <a:rPr lang="en-US" sz="4500" b="1" dirty="0">
                <a:solidFill>
                  <a:schemeClr val="accent1">
                    <a:satMod val="150000"/>
                  </a:schemeClr>
                </a:solidFill>
              </a:rPr>
              <a:t>Oxidation-reduction reaction</a:t>
            </a:r>
          </a:p>
        </p:txBody>
      </p:sp>
      <p:sp>
        <p:nvSpPr>
          <p:cNvPr id="29699" name="Content Placeholder 12">
            <a:extLst>
              <a:ext uri="{FF2B5EF4-FFF2-40B4-BE49-F238E27FC236}">
                <a16:creationId xmlns:a16="http://schemas.microsoft.com/office/drawing/2014/main" id="{9C4E2452-857C-4090-897F-22B39346D392}"/>
              </a:ext>
            </a:extLst>
          </p:cNvPr>
          <p:cNvSpPr>
            <a:spLocks noGrp="1"/>
          </p:cNvSpPr>
          <p:nvPr>
            <p:ph idx="1"/>
          </p:nvPr>
        </p:nvSpPr>
        <p:spPr>
          <a:xfrm>
            <a:off x="2424113" y="1285876"/>
            <a:ext cx="7772400" cy="4873625"/>
          </a:xfrm>
        </p:spPr>
        <p:txBody>
          <a:bodyPr vert="horz" lIns="54864" tIns="91440" rIns="91440" bIns="45720" rtlCol="0">
            <a:normAutofit/>
          </a:bodyPr>
          <a:lstStyle/>
          <a:p>
            <a:pPr marL="438150" indent="-319088"/>
            <a:r>
              <a:rPr lang="en-US" altLang="en-US"/>
              <a:t>Basic reaction</a:t>
            </a:r>
          </a:p>
          <a:p>
            <a:pPr marL="438150" indent="-319088"/>
            <a:endParaRPr lang="en-US" altLang="en-US"/>
          </a:p>
          <a:p>
            <a:pPr marL="438150" indent="-319088"/>
            <a:endParaRPr lang="en-US" altLang="en-US"/>
          </a:p>
          <a:p>
            <a:pPr marL="438150" indent="-319088"/>
            <a:endParaRPr lang="en-US" altLang="en-US"/>
          </a:p>
          <a:p>
            <a:pPr marL="438150" indent="-319088"/>
            <a:endParaRPr lang="en-US" altLang="en-US"/>
          </a:p>
          <a:p>
            <a:pPr marL="438150" indent="-319088"/>
            <a:r>
              <a:rPr lang="en-US" altLang="en-US"/>
              <a:t>Biological reaction</a:t>
            </a:r>
          </a:p>
        </p:txBody>
      </p:sp>
      <p:pic>
        <p:nvPicPr>
          <p:cNvPr id="29700" name="Picture 5" descr="figure_05_09_labeled">
            <a:extLst>
              <a:ext uri="{FF2B5EF4-FFF2-40B4-BE49-F238E27FC236}">
                <a16:creationId xmlns:a16="http://schemas.microsoft.com/office/drawing/2014/main" id="{97757946-91D8-44E6-8C84-EB7943E729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35413" y="1889125"/>
            <a:ext cx="4273550" cy="203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1" name="TextBox 10">
            <a:extLst>
              <a:ext uri="{FF2B5EF4-FFF2-40B4-BE49-F238E27FC236}">
                <a16:creationId xmlns:a16="http://schemas.microsoft.com/office/drawing/2014/main" id="{A46CEA10-D8BA-4133-9DC0-21AEF117024D}"/>
              </a:ext>
            </a:extLst>
          </p:cNvPr>
          <p:cNvSpPr txBox="1">
            <a:spLocks noChangeArrowheads="1"/>
          </p:cNvSpPr>
          <p:nvPr/>
        </p:nvSpPr>
        <p:spPr bwMode="auto">
          <a:xfrm>
            <a:off x="6096001" y="3860800"/>
            <a:ext cx="157956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200" b="1">
                <a:latin typeface="Tahoma" panose="020B0604030504040204" pitchFamily="34" charset="0"/>
              </a:rPr>
              <a:t>: electron removal</a:t>
            </a:r>
          </a:p>
        </p:txBody>
      </p:sp>
      <p:sp>
        <p:nvSpPr>
          <p:cNvPr id="29702" name="TextBox 11">
            <a:extLst>
              <a:ext uri="{FF2B5EF4-FFF2-40B4-BE49-F238E27FC236}">
                <a16:creationId xmlns:a16="http://schemas.microsoft.com/office/drawing/2014/main" id="{89F212B1-A1D6-479B-A693-4748CE990F84}"/>
              </a:ext>
            </a:extLst>
          </p:cNvPr>
          <p:cNvSpPr txBox="1">
            <a:spLocks noChangeArrowheads="1"/>
          </p:cNvSpPr>
          <p:nvPr/>
        </p:nvSpPr>
        <p:spPr bwMode="auto">
          <a:xfrm>
            <a:off x="6959600" y="2060575"/>
            <a:ext cx="17097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400" b="1">
                <a:latin typeface="Tahoma" panose="020B0604030504040204" pitchFamily="34" charset="0"/>
              </a:rPr>
              <a:t>: electron uptake</a:t>
            </a:r>
          </a:p>
        </p:txBody>
      </p:sp>
      <p:pic>
        <p:nvPicPr>
          <p:cNvPr id="29703" name="Picture 6" descr="figure_05_10_labeled">
            <a:extLst>
              <a:ext uri="{FF2B5EF4-FFF2-40B4-BE49-F238E27FC236}">
                <a16:creationId xmlns:a16="http://schemas.microsoft.com/office/drawing/2014/main" id="{5106EC35-0EDA-4E6E-9726-59E1F714BE9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7013" y="4786313"/>
            <a:ext cx="4273550" cy="185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822C193B-D13A-4A96-941F-7AFDC9C460F8}"/>
              </a:ext>
            </a:extLst>
          </p:cNvPr>
          <p:cNvSpPr>
            <a:spLocks noGrp="1" noChangeArrowheads="1"/>
          </p:cNvSpPr>
          <p:nvPr>
            <p:ph type="title"/>
          </p:nvPr>
        </p:nvSpPr>
        <p:spPr/>
        <p:txBody>
          <a:bodyPr/>
          <a:lstStyle/>
          <a:p>
            <a:pPr eaLnBrk="1" hangingPunct="1"/>
            <a:r>
              <a:rPr lang="en-US" altLang="en-US">
                <a:solidFill>
                  <a:schemeClr val="hlink"/>
                </a:solidFill>
              </a:rPr>
              <a:t>ATP</a:t>
            </a:r>
          </a:p>
        </p:txBody>
      </p:sp>
      <p:sp>
        <p:nvSpPr>
          <p:cNvPr id="38915" name="Rectangle 3">
            <a:extLst>
              <a:ext uri="{FF2B5EF4-FFF2-40B4-BE49-F238E27FC236}">
                <a16:creationId xmlns:a16="http://schemas.microsoft.com/office/drawing/2014/main" id="{9DCBC67A-50CE-49C6-A597-77896978ABE5}"/>
              </a:ext>
            </a:extLst>
          </p:cNvPr>
          <p:cNvSpPr>
            <a:spLocks noGrp="1" noChangeArrowheads="1"/>
          </p:cNvSpPr>
          <p:nvPr>
            <p:ph idx="1"/>
          </p:nvPr>
        </p:nvSpPr>
        <p:spPr>
          <a:xfrm>
            <a:off x="2438400" y="1600201"/>
            <a:ext cx="7772400" cy="4924425"/>
          </a:xfrm>
        </p:spPr>
        <p:txBody>
          <a:bodyPr rtlCol="0">
            <a:normAutofit/>
          </a:bodyPr>
          <a:lstStyle/>
          <a:p>
            <a:pPr>
              <a:defRPr/>
            </a:pPr>
            <a:r>
              <a:rPr lang="en-US" dirty="0">
                <a:latin typeface="+mj-lt"/>
              </a:rPr>
              <a:t>Three part molecule consisting of</a:t>
            </a:r>
          </a:p>
          <a:p>
            <a:pPr lvl="1">
              <a:defRPr/>
            </a:pPr>
            <a:r>
              <a:rPr lang="en-US" dirty="0">
                <a:latin typeface="+mj-lt"/>
              </a:rPr>
              <a:t>adenine – a nitrogenous base</a:t>
            </a:r>
          </a:p>
          <a:p>
            <a:pPr lvl="1">
              <a:defRPr/>
            </a:pPr>
            <a:r>
              <a:rPr lang="en-US" dirty="0">
                <a:latin typeface="+mj-lt"/>
              </a:rPr>
              <a:t>ribose – a 5-carbon sugar</a:t>
            </a:r>
          </a:p>
          <a:p>
            <a:pPr lvl="1">
              <a:defRPr/>
            </a:pPr>
            <a:r>
              <a:rPr lang="en-US" dirty="0">
                <a:latin typeface="+mj-lt"/>
              </a:rPr>
              <a:t>3 phosphate groups</a:t>
            </a:r>
          </a:p>
          <a:p>
            <a:pPr>
              <a:defRPr/>
            </a:pPr>
            <a:r>
              <a:rPr lang="en-US" dirty="0">
                <a:latin typeface="+mj-lt"/>
              </a:rPr>
              <a:t>Removal of the terminal phosphate releases energy</a:t>
            </a:r>
          </a:p>
          <a:p>
            <a:pPr>
              <a:defRPr/>
            </a:pPr>
            <a:r>
              <a:rPr lang="en-US" sz="2400" dirty="0">
                <a:latin typeface="+mj-lt"/>
              </a:rPr>
              <a:t>Adenosine Tri Phosphate</a:t>
            </a:r>
          </a:p>
          <a:p>
            <a:pPr lvl="1">
              <a:defRPr/>
            </a:pPr>
            <a:r>
              <a:rPr lang="en-US" dirty="0">
                <a:latin typeface="+mj-lt"/>
              </a:rPr>
              <a:t>ADP + energy + phosphate</a:t>
            </a:r>
          </a:p>
          <a:p>
            <a:pPr>
              <a:defRPr/>
            </a:pPr>
            <a:r>
              <a:rPr lang="en-US" sz="2400" dirty="0">
                <a:latin typeface="+mj-lt"/>
              </a:rPr>
              <a:t>ATP contains energy that can be easily released (high-energy or unstable energy bond)</a:t>
            </a:r>
          </a:p>
          <a:p>
            <a:pPr>
              <a:defRPr/>
            </a:pPr>
            <a:r>
              <a:rPr lang="en-US" sz="2400" dirty="0">
                <a:latin typeface="+mj-lt"/>
              </a:rPr>
              <a:t>Required for anabolic reactions</a:t>
            </a:r>
          </a:p>
          <a:p>
            <a:pPr>
              <a:defRPr/>
            </a:pPr>
            <a:endParaRPr lang="en-US" dirty="0">
              <a:latin typeface="+mj-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DB40C92E-7E1B-4964-9826-3242CF282B16}"/>
              </a:ext>
            </a:extLst>
          </p:cNvPr>
          <p:cNvSpPr>
            <a:spLocks noGrp="1" noChangeArrowheads="1"/>
          </p:cNvSpPr>
          <p:nvPr>
            <p:ph type="title"/>
          </p:nvPr>
        </p:nvSpPr>
        <p:spPr/>
        <p:txBody>
          <a:bodyPr/>
          <a:lstStyle/>
          <a:p>
            <a:pPr eaLnBrk="1" hangingPunct="1"/>
            <a:r>
              <a:rPr lang="en-US" altLang="en-US">
                <a:solidFill>
                  <a:schemeClr val="hlink"/>
                </a:solidFill>
                <a:latin typeface="Comic Sans MS" panose="030F0702030302020204" pitchFamily="66" charset="0"/>
              </a:rPr>
              <a:t>ATP</a:t>
            </a:r>
          </a:p>
        </p:txBody>
      </p:sp>
      <p:pic>
        <p:nvPicPr>
          <p:cNvPr id="31747" name="Picture 3" descr="08_15">
            <a:extLst>
              <a:ext uri="{FF2B5EF4-FFF2-40B4-BE49-F238E27FC236}">
                <a16:creationId xmlns:a16="http://schemas.microsoft.com/office/drawing/2014/main" id="{135F166D-3725-4D46-A539-2346FFA058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76688" y="1524000"/>
            <a:ext cx="4329112"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E7A0A766-6FF4-4F6E-960D-8BD372EB4CEE}"/>
              </a:ext>
            </a:extLst>
          </p:cNvPr>
          <p:cNvSpPr>
            <a:spLocks noGrp="1" noChangeArrowheads="1"/>
          </p:cNvSpPr>
          <p:nvPr>
            <p:ph type="title"/>
          </p:nvPr>
        </p:nvSpPr>
        <p:spPr/>
        <p:txBody>
          <a:bodyPr rtlCol="0">
            <a:normAutofit/>
          </a:bodyPr>
          <a:lstStyle/>
          <a:p>
            <a:pPr>
              <a:defRPr/>
            </a:pPr>
            <a:r>
              <a:rPr lang="en-US" b="1" dirty="0">
                <a:solidFill>
                  <a:schemeClr val="hlink"/>
                </a:solidFill>
                <a:latin typeface="+mn-lt"/>
              </a:rPr>
              <a:t>Formation of ATP</a:t>
            </a:r>
          </a:p>
        </p:txBody>
      </p:sp>
      <p:sp>
        <p:nvSpPr>
          <p:cNvPr id="31747" name="Rectangle 3">
            <a:extLst>
              <a:ext uri="{FF2B5EF4-FFF2-40B4-BE49-F238E27FC236}">
                <a16:creationId xmlns:a16="http://schemas.microsoft.com/office/drawing/2014/main" id="{5AD562D1-E9B7-43F6-8265-78CE167B5BA5}"/>
              </a:ext>
            </a:extLst>
          </p:cNvPr>
          <p:cNvSpPr>
            <a:spLocks noGrp="1" noChangeArrowheads="1"/>
          </p:cNvSpPr>
          <p:nvPr>
            <p:ph idx="1"/>
          </p:nvPr>
        </p:nvSpPr>
        <p:spPr>
          <a:xfrm>
            <a:off x="2208214" y="1600201"/>
            <a:ext cx="8002587" cy="4924425"/>
          </a:xfrm>
        </p:spPr>
        <p:txBody>
          <a:bodyPr/>
          <a:lstStyle/>
          <a:p>
            <a:pPr marL="0" indent="0">
              <a:buFontTx/>
              <a:buAutoNum type="arabicPeriod"/>
              <a:defRPr/>
            </a:pPr>
            <a:r>
              <a:rPr lang="en-US" sz="2400" dirty="0"/>
              <a:t>substrate-level </a:t>
            </a:r>
            <a:r>
              <a:rPr lang="en-US" sz="2400" dirty="0" err="1"/>
              <a:t>phosphorylation</a:t>
            </a:r>
            <a:endParaRPr lang="en-US" sz="2400" dirty="0"/>
          </a:p>
          <a:p>
            <a:pPr marL="0" indent="0">
              <a:buFontTx/>
              <a:buAutoNum type="arabicPeriod"/>
              <a:defRPr/>
            </a:pPr>
            <a:r>
              <a:rPr lang="en-US" sz="2400" dirty="0"/>
              <a:t>oxidative </a:t>
            </a:r>
            <a:r>
              <a:rPr lang="en-US" sz="2400" dirty="0" err="1"/>
              <a:t>phosphorylation</a:t>
            </a:r>
            <a:r>
              <a:rPr lang="en-US" sz="2400" dirty="0"/>
              <a:t>, </a:t>
            </a:r>
            <a:r>
              <a:rPr lang="th-TH" dirty="0">
                <a:cs typeface="Angsana New" pitchFamily="18" charset="-34"/>
              </a:rPr>
              <a:t>(</a:t>
            </a:r>
            <a:r>
              <a:rPr lang="th-TH" sz="2400" dirty="0">
                <a:cs typeface="Angsana New" pitchFamily="18" charset="-34"/>
              </a:rPr>
              <a:t>reduced chemicals)</a:t>
            </a:r>
          </a:p>
          <a:p>
            <a:pPr marL="609600" indent="-609600">
              <a:buNone/>
              <a:defRPr/>
            </a:pPr>
            <a:endParaRPr lang="en-US" sz="2400" dirty="0">
              <a:cs typeface="Angsana New" pitchFamily="18" charset="-34"/>
            </a:endParaRPr>
          </a:p>
          <a:p>
            <a:pPr marL="609600" indent="-609600">
              <a:buNone/>
              <a:defRPr/>
            </a:pPr>
            <a:r>
              <a:rPr lang="ru-RU" sz="2400" dirty="0"/>
              <a:t>Uses of ATP:</a:t>
            </a:r>
          </a:p>
          <a:p>
            <a:pPr marL="0" indent="0">
              <a:buFont typeface="Arial" charset="0"/>
              <a:buChar char="•"/>
              <a:defRPr/>
            </a:pPr>
            <a:r>
              <a:rPr lang="ru-RU" sz="2400" dirty="0"/>
              <a:t>   Energy for active transport</a:t>
            </a:r>
          </a:p>
          <a:p>
            <a:pPr marL="0" indent="0">
              <a:buFont typeface="Arial" charset="0"/>
              <a:buChar char="•"/>
              <a:defRPr/>
            </a:pPr>
            <a:r>
              <a:rPr lang="ru-RU" sz="2400" dirty="0"/>
              <a:t>   Energy for movement</a:t>
            </a:r>
          </a:p>
          <a:p>
            <a:pPr marL="0" indent="0">
              <a:buFont typeface="Arial" charset="0"/>
              <a:buChar char="•"/>
              <a:defRPr/>
            </a:pPr>
            <a:r>
              <a:rPr lang="ru-RU" sz="2400" dirty="0"/>
              <a:t>   Energy for synthesis of cellular components</a:t>
            </a:r>
            <a:endParaRPr lang="en-US" sz="2400" dirty="0"/>
          </a:p>
          <a:p>
            <a:pPr marL="609600" indent="-609600">
              <a:buNone/>
              <a:defRPr/>
            </a:pPr>
            <a:endParaRPr lang="ru-RU" sz="2400" b="1" dirty="0"/>
          </a:p>
          <a:p>
            <a:pPr marL="609600" indent="-609600">
              <a:buNone/>
              <a:defRPr/>
            </a:pPr>
            <a:r>
              <a:rPr lang="ru-RU" sz="2400" b="1" dirty="0"/>
              <a:t>ALL SYNTHESIS REACTIONS INVOLVE USE</a:t>
            </a:r>
            <a:r>
              <a:rPr lang="en-US" sz="2400" b="1" dirty="0"/>
              <a:t> </a:t>
            </a:r>
            <a:r>
              <a:rPr lang="ru-RU" sz="2400" b="1" dirty="0"/>
              <a:t>OF</a:t>
            </a:r>
            <a:r>
              <a:rPr lang="en-US" sz="2400" b="1" dirty="0"/>
              <a:t> </a:t>
            </a:r>
            <a:r>
              <a:rPr lang="ru-RU" sz="2400" b="1" dirty="0"/>
              <a:t>ENERGY</a:t>
            </a:r>
            <a:endParaRPr lang="en-US" sz="2000" dirty="0"/>
          </a:p>
          <a:p>
            <a:pPr marL="609600" indent="-609600">
              <a:buFont typeface="Arial" charset="0"/>
              <a:buChar char="•"/>
              <a:defRPr/>
            </a:pPr>
            <a:endParaRPr lang="en-US" sz="2400" dirty="0">
              <a:latin typeface="Comic Sans MS" pitchFamily="66"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07619B1A-2319-400A-B766-7EE0D63A43D9}"/>
              </a:ext>
            </a:extLst>
          </p:cNvPr>
          <p:cNvSpPr>
            <a:spLocks noGrp="1" noChangeArrowheads="1"/>
          </p:cNvSpPr>
          <p:nvPr>
            <p:ph type="title"/>
          </p:nvPr>
        </p:nvSpPr>
        <p:spPr/>
        <p:txBody>
          <a:bodyPr/>
          <a:lstStyle/>
          <a:p>
            <a:pPr eaLnBrk="1" hangingPunct="1"/>
            <a:r>
              <a:rPr lang="en-US" altLang="en-US" sz="3800" b="1">
                <a:solidFill>
                  <a:schemeClr val="hlink"/>
                </a:solidFill>
                <a:latin typeface="Comic Sans MS" panose="030F0702030302020204" pitchFamily="66" charset="0"/>
              </a:rPr>
              <a:t>Substrate-level phosphorylation</a:t>
            </a:r>
          </a:p>
        </p:txBody>
      </p:sp>
      <p:pic>
        <p:nvPicPr>
          <p:cNvPr id="33795" name="Picture 3" descr="08_17">
            <a:extLst>
              <a:ext uri="{FF2B5EF4-FFF2-40B4-BE49-F238E27FC236}">
                <a16:creationId xmlns:a16="http://schemas.microsoft.com/office/drawing/2014/main" id="{8A320BC5-FA94-4717-8BCB-2802510DD6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600200"/>
            <a:ext cx="8839200" cy="517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96F11A01-D068-4F87-8CA9-A02725EB314A}"/>
              </a:ext>
            </a:extLst>
          </p:cNvPr>
          <p:cNvSpPr>
            <a:spLocks noGrp="1" noChangeArrowheads="1"/>
          </p:cNvSpPr>
          <p:nvPr>
            <p:ph type="title"/>
          </p:nvPr>
        </p:nvSpPr>
        <p:spPr/>
        <p:txBody>
          <a:bodyPr rtlCol="0">
            <a:normAutofit/>
          </a:bodyPr>
          <a:lstStyle/>
          <a:p>
            <a:pPr>
              <a:defRPr/>
            </a:pPr>
            <a:r>
              <a:rPr lang="en-US" b="1">
                <a:solidFill>
                  <a:schemeClr val="hlink"/>
                </a:solidFill>
                <a:latin typeface="Comic Sans MS" pitchFamily="66" charset="0"/>
              </a:rPr>
              <a:t>Phosphorylation of glucose by ATP</a:t>
            </a:r>
          </a:p>
        </p:txBody>
      </p:sp>
      <p:pic>
        <p:nvPicPr>
          <p:cNvPr id="34819" name="Picture 3" descr="08_16">
            <a:extLst>
              <a:ext uri="{FF2B5EF4-FFF2-40B4-BE49-F238E27FC236}">
                <a16:creationId xmlns:a16="http://schemas.microsoft.com/office/drawing/2014/main" id="{9A85CB6C-B567-4096-A4A2-EFF07064DB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5250" y="1828800"/>
            <a:ext cx="45529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0E5F7F9D-7EFB-4035-8F69-BBC4B66FE1D8}"/>
              </a:ext>
            </a:extLst>
          </p:cNvPr>
          <p:cNvSpPr>
            <a:spLocks noGrp="1" noChangeArrowheads="1"/>
          </p:cNvSpPr>
          <p:nvPr>
            <p:ph type="title"/>
          </p:nvPr>
        </p:nvSpPr>
        <p:spPr>
          <a:xfrm>
            <a:off x="2209800" y="304800"/>
            <a:ext cx="7772400" cy="1143000"/>
          </a:xfrm>
        </p:spPr>
        <p:txBody>
          <a:bodyPr rtlCol="0">
            <a:normAutofit/>
          </a:bodyPr>
          <a:lstStyle/>
          <a:p>
            <a:pPr>
              <a:defRPr/>
            </a:pPr>
            <a:r>
              <a:rPr lang="en-US" sz="3800" b="1" dirty="0">
                <a:solidFill>
                  <a:schemeClr val="hlink"/>
                </a:solidFill>
                <a:latin typeface="+mn-lt"/>
              </a:rPr>
              <a:t>Lipid Metabolism</a:t>
            </a:r>
          </a:p>
        </p:txBody>
      </p:sp>
      <p:sp>
        <p:nvSpPr>
          <p:cNvPr id="35843" name="Rectangle 3">
            <a:extLst>
              <a:ext uri="{FF2B5EF4-FFF2-40B4-BE49-F238E27FC236}">
                <a16:creationId xmlns:a16="http://schemas.microsoft.com/office/drawing/2014/main" id="{AA7B9D07-7939-4C05-B73D-88236DA1446A}"/>
              </a:ext>
            </a:extLst>
          </p:cNvPr>
          <p:cNvSpPr>
            <a:spLocks noGrp="1" noChangeArrowheads="1"/>
          </p:cNvSpPr>
          <p:nvPr>
            <p:ph idx="1"/>
          </p:nvPr>
        </p:nvSpPr>
        <p:spPr>
          <a:xfrm>
            <a:off x="2279651" y="1524000"/>
            <a:ext cx="8208963" cy="4641850"/>
          </a:xfrm>
        </p:spPr>
        <p:txBody>
          <a:bodyPr/>
          <a:lstStyle/>
          <a:p>
            <a:pPr eaLnBrk="1" hangingPunct="1"/>
            <a:r>
              <a:rPr lang="en-US" altLang="en-US" sz="2400">
                <a:cs typeface="Times New Roman" panose="02020603050405020304" pitchFamily="18" charset="0"/>
              </a:rPr>
              <a:t>Lipids are essential to the structure and function of membranes</a:t>
            </a:r>
          </a:p>
          <a:p>
            <a:pPr eaLnBrk="1" hangingPunct="1"/>
            <a:endParaRPr lang="en-US" altLang="en-US" sz="2400">
              <a:cs typeface="Times New Roman" panose="02020603050405020304" pitchFamily="18" charset="0"/>
            </a:endParaRPr>
          </a:p>
          <a:p>
            <a:pPr eaLnBrk="1" hangingPunct="1"/>
            <a:r>
              <a:rPr lang="en-US" altLang="en-US" sz="2400">
                <a:cs typeface="Times New Roman" panose="02020603050405020304" pitchFamily="18" charset="0"/>
              </a:rPr>
              <a:t>Lipids also function as energy reserves, which can be mobilized as sources of carbon</a:t>
            </a:r>
          </a:p>
          <a:p>
            <a:pPr eaLnBrk="1" hangingPunct="1"/>
            <a:endParaRPr lang="en-US" altLang="en-US" sz="2400">
              <a:cs typeface="Times New Roman" panose="02020603050405020304" pitchFamily="18" charset="0"/>
            </a:endParaRPr>
          </a:p>
          <a:p>
            <a:pPr eaLnBrk="1" hangingPunct="1"/>
            <a:r>
              <a:rPr lang="en-US" altLang="en-US" sz="2400">
                <a:cs typeface="Times New Roman" panose="02020603050405020304" pitchFamily="18" charset="0"/>
              </a:rPr>
              <a:t>90% of this lipid is “triacyglycerol”</a:t>
            </a:r>
          </a:p>
          <a:p>
            <a:pPr eaLnBrk="1" hangingPunct="1">
              <a:buFont typeface="Wingdings" panose="05000000000000000000" pitchFamily="2" charset="2"/>
              <a:buNone/>
            </a:pPr>
            <a:r>
              <a:rPr lang="en-US" altLang="en-US" sz="2400">
                <a:cs typeface="Times New Roman" panose="02020603050405020304" pitchFamily="18" charset="0"/>
              </a:rPr>
              <a:t>	 </a:t>
            </a:r>
            <a:r>
              <a:rPr lang="en-US" altLang="en-US" sz="2400">
                <a:solidFill>
                  <a:srgbClr val="008000"/>
                </a:solidFill>
                <a:cs typeface="Times New Roman" panose="02020603050405020304" pitchFamily="18" charset="0"/>
              </a:rPr>
              <a:t>triacyglycerol 	</a:t>
            </a:r>
            <a:r>
              <a:rPr lang="en-US" altLang="en-US" sz="2400" baseline="30000">
                <a:solidFill>
                  <a:srgbClr val="008000"/>
                </a:solidFill>
                <a:cs typeface="Times New Roman" panose="02020603050405020304" pitchFamily="18" charset="0"/>
              </a:rPr>
              <a:t>lipase</a:t>
            </a:r>
            <a:r>
              <a:rPr lang="en-US" altLang="en-US" sz="2400">
                <a:solidFill>
                  <a:srgbClr val="008000"/>
                </a:solidFill>
                <a:cs typeface="Times New Roman" panose="02020603050405020304" pitchFamily="18" charset="0"/>
              </a:rPr>
              <a:t>	     glycerol + 3 fatty acids</a:t>
            </a:r>
          </a:p>
          <a:p>
            <a:pPr eaLnBrk="1" hangingPunct="1">
              <a:buFont typeface="Wingdings" panose="05000000000000000000" pitchFamily="2" charset="2"/>
              <a:buNone/>
            </a:pPr>
            <a:endParaRPr lang="en-US" altLang="en-US" sz="2400">
              <a:solidFill>
                <a:srgbClr val="008000"/>
              </a:solidFill>
              <a:cs typeface="Times New Roman" panose="02020603050405020304" pitchFamily="18" charset="0"/>
            </a:endParaRPr>
          </a:p>
          <a:p>
            <a:pPr eaLnBrk="1" hangingPunct="1"/>
            <a:r>
              <a:rPr lang="en-US" altLang="en-US" sz="2400">
                <a:cs typeface="Times New Roman" panose="02020603050405020304" pitchFamily="18" charset="0"/>
              </a:rPr>
              <a:t>The major fatty acid metabolism is  “β-oxidation” </a:t>
            </a:r>
          </a:p>
          <a:p>
            <a:pPr eaLnBrk="1" hangingPunct="1"/>
            <a:endParaRPr lang="en-US" altLang="en-US" sz="2400">
              <a:latin typeface="Comic Sans MS" panose="030F0702030302020204" pitchFamily="66" charset="0"/>
              <a:cs typeface="Times New Roman" panose="02020603050405020304" pitchFamily="18" charset="0"/>
            </a:endParaRPr>
          </a:p>
          <a:p>
            <a:pPr eaLnBrk="1" hangingPunct="1"/>
            <a:endParaRPr lang="th-TH" altLang="en-US" sz="2400">
              <a:latin typeface="Comic Sans MS" panose="030F0702030302020204" pitchFamily="66" charset="0"/>
            </a:endParaRPr>
          </a:p>
        </p:txBody>
      </p:sp>
      <p:sp>
        <p:nvSpPr>
          <p:cNvPr id="35844" name="Line 4">
            <a:extLst>
              <a:ext uri="{FF2B5EF4-FFF2-40B4-BE49-F238E27FC236}">
                <a16:creationId xmlns:a16="http://schemas.microsoft.com/office/drawing/2014/main" id="{E5029456-D344-42F8-A809-1972C23801C8}"/>
              </a:ext>
            </a:extLst>
          </p:cNvPr>
          <p:cNvSpPr>
            <a:spLocks noChangeShapeType="1"/>
          </p:cNvSpPr>
          <p:nvPr/>
        </p:nvSpPr>
        <p:spPr bwMode="auto">
          <a:xfrm>
            <a:off x="4800600" y="4797425"/>
            <a:ext cx="1524000" cy="0"/>
          </a:xfrm>
          <a:prstGeom prst="line">
            <a:avLst/>
          </a:prstGeom>
          <a:noFill/>
          <a:ln w="38100">
            <a:solidFill>
              <a:srgbClr val="FF6699"/>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6CB0817F-F766-4E24-9FE5-B77C72C733DC}"/>
              </a:ext>
            </a:extLst>
          </p:cNvPr>
          <p:cNvSpPr>
            <a:spLocks noGrp="1" noChangeArrowheads="1"/>
          </p:cNvSpPr>
          <p:nvPr>
            <p:ph type="title" idx="4294967295"/>
          </p:nvPr>
        </p:nvSpPr>
        <p:spPr>
          <a:xfrm>
            <a:off x="2667000" y="152400"/>
            <a:ext cx="7543800" cy="838200"/>
          </a:xfrm>
        </p:spPr>
        <p:txBody>
          <a:bodyPr anchor="b"/>
          <a:lstStyle/>
          <a:p>
            <a:pPr eaLnBrk="1" hangingPunct="1"/>
            <a:r>
              <a:rPr lang="en-US" altLang="en-US" b="1">
                <a:solidFill>
                  <a:schemeClr val="hlink"/>
                </a:solidFill>
              </a:rPr>
              <a:t>Lipid catabolism</a:t>
            </a:r>
            <a:r>
              <a:rPr lang="en-US" altLang="en-US"/>
              <a:t> </a:t>
            </a:r>
          </a:p>
        </p:txBody>
      </p:sp>
      <p:pic>
        <p:nvPicPr>
          <p:cNvPr id="36867" name="Picture 3" descr="5_20">
            <a:extLst>
              <a:ext uri="{FF2B5EF4-FFF2-40B4-BE49-F238E27FC236}">
                <a16:creationId xmlns:a16="http://schemas.microsoft.com/office/drawing/2014/main" id="{99102895-DE9F-4C64-886B-03C4234CBF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1" y="1066800"/>
            <a:ext cx="354647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0" name="Text Box 4">
            <a:extLst>
              <a:ext uri="{FF2B5EF4-FFF2-40B4-BE49-F238E27FC236}">
                <a16:creationId xmlns:a16="http://schemas.microsoft.com/office/drawing/2014/main" id="{C4F8E01E-7420-417D-B503-96E352B8D0B0}"/>
              </a:ext>
            </a:extLst>
          </p:cNvPr>
          <p:cNvSpPr txBox="1">
            <a:spLocks noChangeArrowheads="1"/>
          </p:cNvSpPr>
          <p:nvPr/>
        </p:nvSpPr>
        <p:spPr bwMode="auto">
          <a:xfrm>
            <a:off x="5867400" y="1676401"/>
            <a:ext cx="4038600" cy="4524375"/>
          </a:xfrm>
          <a:prstGeom prst="rect">
            <a:avLst/>
          </a:prstGeom>
          <a:noFill/>
          <a:ln w="9525">
            <a:noFill/>
            <a:miter lim="800000"/>
            <a:headEnd/>
            <a:tailEnd/>
          </a:ln>
        </p:spPr>
        <p:txBody>
          <a:bodyPr>
            <a:spAutoFit/>
          </a:bodyPr>
          <a:lstStyle/>
          <a:p>
            <a:pPr>
              <a:spcBef>
                <a:spcPct val="50000"/>
              </a:spcBef>
              <a:defRPr/>
            </a:pPr>
            <a:r>
              <a:rPr lang="en-US" sz="2400" dirty="0">
                <a:cs typeface="Arial" charset="0"/>
              </a:rPr>
              <a:t>Lipids are broken down into their constituents of glycerol and fatty acids</a:t>
            </a:r>
          </a:p>
          <a:p>
            <a:pPr>
              <a:spcBef>
                <a:spcPct val="50000"/>
              </a:spcBef>
              <a:defRPr/>
            </a:pPr>
            <a:endParaRPr lang="en-US" sz="2400" dirty="0">
              <a:cs typeface="Arial" charset="0"/>
            </a:endParaRPr>
          </a:p>
          <a:p>
            <a:pPr>
              <a:spcBef>
                <a:spcPct val="50000"/>
              </a:spcBef>
              <a:defRPr/>
            </a:pPr>
            <a:r>
              <a:rPr lang="en-US" sz="2400" dirty="0">
                <a:cs typeface="Arial" charset="0"/>
              </a:rPr>
              <a:t>Glycerol is </a:t>
            </a:r>
            <a:r>
              <a:rPr lang="en-US" sz="2400" dirty="0" err="1">
                <a:cs typeface="Arial" charset="0"/>
              </a:rPr>
              <a:t>oxidised</a:t>
            </a:r>
            <a:r>
              <a:rPr lang="en-US" sz="2400" dirty="0">
                <a:cs typeface="Arial" charset="0"/>
              </a:rPr>
              <a:t> by </a:t>
            </a:r>
            <a:r>
              <a:rPr lang="en-US" sz="2400" dirty="0" err="1">
                <a:cs typeface="Arial" charset="0"/>
              </a:rPr>
              <a:t>glycolysis</a:t>
            </a:r>
            <a:r>
              <a:rPr lang="en-US" sz="2400" dirty="0">
                <a:cs typeface="Arial" charset="0"/>
              </a:rPr>
              <a:t> and the TCA cycle</a:t>
            </a:r>
          </a:p>
          <a:p>
            <a:pPr>
              <a:spcBef>
                <a:spcPct val="50000"/>
              </a:spcBef>
              <a:defRPr/>
            </a:pPr>
            <a:endParaRPr lang="en-US" sz="2400" dirty="0">
              <a:cs typeface="Arial" charset="0"/>
            </a:endParaRPr>
          </a:p>
          <a:p>
            <a:pPr>
              <a:spcBef>
                <a:spcPct val="50000"/>
              </a:spcBef>
              <a:defRPr/>
            </a:pPr>
            <a:r>
              <a:rPr lang="en-US" sz="2400" dirty="0">
                <a:cs typeface="Arial" charset="0"/>
              </a:rPr>
              <a:t>Lipids are broken down to 2 carbon </a:t>
            </a:r>
            <a:r>
              <a:rPr lang="en-US" sz="2400" dirty="0" err="1">
                <a:cs typeface="Arial" charset="0"/>
              </a:rPr>
              <a:t>acyl</a:t>
            </a:r>
            <a:r>
              <a:rPr lang="en-US" sz="2400" dirty="0">
                <a:cs typeface="Arial" charset="0"/>
              </a:rPr>
              <a:t> units where they enter the TCA cycle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94C0B5E8-B5AA-4466-888E-919659A73253}"/>
              </a:ext>
            </a:extLst>
          </p:cNvPr>
          <p:cNvSpPr>
            <a:spLocks noGrp="1" noChangeArrowheads="1"/>
          </p:cNvSpPr>
          <p:nvPr>
            <p:ph type="title"/>
          </p:nvPr>
        </p:nvSpPr>
        <p:spPr/>
        <p:txBody>
          <a:bodyPr rtlCol="0">
            <a:normAutofit/>
          </a:bodyPr>
          <a:lstStyle/>
          <a:p>
            <a:pPr>
              <a:defRPr/>
            </a:pPr>
            <a:r>
              <a:rPr lang="ru-RU" sz="3800" b="1" dirty="0">
                <a:solidFill>
                  <a:schemeClr val="hlink"/>
                </a:solidFill>
              </a:rPr>
              <a:t>PROTEIN CATABOLISM</a:t>
            </a:r>
            <a:br>
              <a:rPr lang="ru-RU" sz="3800" b="1" dirty="0">
                <a:solidFill>
                  <a:schemeClr val="hlink"/>
                </a:solidFill>
                <a:latin typeface="Comic Sans MS" pitchFamily="66" charset="0"/>
              </a:rPr>
            </a:br>
            <a:endParaRPr lang="ru-RU" sz="3800" b="1" dirty="0">
              <a:solidFill>
                <a:schemeClr val="hlink"/>
              </a:solidFill>
              <a:latin typeface="Comic Sans MS" pitchFamily="66" charset="0"/>
            </a:endParaRPr>
          </a:p>
        </p:txBody>
      </p:sp>
      <p:sp>
        <p:nvSpPr>
          <p:cNvPr id="47107" name="Rectangle 3">
            <a:extLst>
              <a:ext uri="{FF2B5EF4-FFF2-40B4-BE49-F238E27FC236}">
                <a16:creationId xmlns:a16="http://schemas.microsoft.com/office/drawing/2014/main" id="{A225241D-6831-4798-BE91-B564614B9F2A}"/>
              </a:ext>
            </a:extLst>
          </p:cNvPr>
          <p:cNvSpPr>
            <a:spLocks noGrp="1" noChangeArrowheads="1"/>
          </p:cNvSpPr>
          <p:nvPr>
            <p:ph idx="1"/>
          </p:nvPr>
        </p:nvSpPr>
        <p:spPr>
          <a:xfrm>
            <a:off x="1981200" y="1000126"/>
            <a:ext cx="8229600" cy="5572125"/>
          </a:xfrm>
        </p:spPr>
        <p:txBody>
          <a:bodyPr rtlCol="0">
            <a:normAutofit fontScale="70000" lnSpcReduction="20000"/>
          </a:bodyPr>
          <a:lstStyle/>
          <a:p>
            <a:pPr marL="0" indent="0">
              <a:lnSpc>
                <a:spcPct val="120000"/>
              </a:lnSpc>
              <a:defRPr/>
            </a:pPr>
            <a:r>
              <a:rPr lang="ru-RU" sz="2400" dirty="0"/>
              <a:t>proteins cannot cross bacterial plasma membrane, so bacteria must produce extracellular enzymes called proteases and peptidases that break down the proteins into amino acids, which can enter the cell.</a:t>
            </a:r>
            <a:endParaRPr lang="en-US" sz="2400" dirty="0"/>
          </a:p>
          <a:p>
            <a:pPr marL="533400" indent="-533400">
              <a:lnSpc>
                <a:spcPct val="120000"/>
              </a:lnSpc>
              <a:buNone/>
              <a:defRPr/>
            </a:pPr>
            <a:endParaRPr lang="en-US" sz="2400" dirty="0"/>
          </a:p>
          <a:p>
            <a:pPr marL="0" indent="0">
              <a:lnSpc>
                <a:spcPct val="120000"/>
              </a:lnSpc>
              <a:defRPr/>
            </a:pPr>
            <a:r>
              <a:rPr lang="ru-RU" sz="2400" dirty="0"/>
              <a:t>Many of the amino acids are used in building bacterial proteins, but some may also be broken down for energy. If this is the way amino acids are used, they are broken down to some form that can enter the Kreb’s cycle. These reactions include: </a:t>
            </a:r>
          </a:p>
          <a:p>
            <a:pPr marL="533400" indent="-533400">
              <a:lnSpc>
                <a:spcPct val="120000"/>
              </a:lnSpc>
              <a:buNone/>
              <a:defRPr/>
            </a:pPr>
            <a:endParaRPr lang="en-US" sz="2400" dirty="0"/>
          </a:p>
          <a:p>
            <a:pPr marL="533400" indent="-533400">
              <a:lnSpc>
                <a:spcPct val="120000"/>
              </a:lnSpc>
              <a:buNone/>
              <a:defRPr/>
            </a:pPr>
            <a:r>
              <a:rPr lang="en-US" sz="2400" b="1" dirty="0"/>
              <a:t>1.</a:t>
            </a:r>
            <a:r>
              <a:rPr lang="en-US" sz="2400" dirty="0"/>
              <a:t> </a:t>
            </a:r>
            <a:r>
              <a:rPr lang="ru-RU" sz="2400" b="1" dirty="0"/>
              <a:t>Deamination</a:t>
            </a:r>
            <a:r>
              <a:rPr lang="ru-RU" sz="2400" dirty="0"/>
              <a:t>—the amino group is removed, converted to an ammonium</a:t>
            </a:r>
            <a:r>
              <a:rPr lang="en-US" sz="2400" dirty="0"/>
              <a:t> </a:t>
            </a:r>
            <a:r>
              <a:rPr lang="ru-RU" sz="2400" dirty="0"/>
              <a:t>ion, and excreted. </a:t>
            </a:r>
            <a:endParaRPr lang="en-US" sz="2400" dirty="0"/>
          </a:p>
          <a:p>
            <a:pPr marL="533400" indent="-533400">
              <a:lnSpc>
                <a:spcPct val="120000"/>
              </a:lnSpc>
              <a:buNone/>
              <a:defRPr/>
            </a:pPr>
            <a:r>
              <a:rPr lang="ru-RU" sz="2400" b="1" dirty="0"/>
              <a:t>2.</a:t>
            </a:r>
            <a:r>
              <a:rPr lang="ru-RU" sz="2400" dirty="0"/>
              <a:t> </a:t>
            </a:r>
            <a:r>
              <a:rPr lang="ru-RU" sz="2400" b="1" dirty="0"/>
              <a:t>Decarboxylation</a:t>
            </a:r>
            <a:r>
              <a:rPr lang="ru-RU" sz="2400" dirty="0"/>
              <a:t>—the   ---COOH group is removed</a:t>
            </a:r>
          </a:p>
          <a:p>
            <a:pPr marL="533400" indent="-533400">
              <a:lnSpc>
                <a:spcPct val="120000"/>
              </a:lnSpc>
              <a:buNone/>
              <a:defRPr/>
            </a:pPr>
            <a:r>
              <a:rPr lang="ru-RU" sz="2400" b="1" dirty="0"/>
              <a:t>3.</a:t>
            </a:r>
            <a:r>
              <a:rPr lang="ru-RU" sz="2400" dirty="0"/>
              <a:t> </a:t>
            </a:r>
            <a:r>
              <a:rPr lang="ru-RU" sz="2400" b="1" dirty="0"/>
              <a:t>Dehydrogenation</a:t>
            </a:r>
            <a:r>
              <a:rPr lang="ru-RU" sz="2400" dirty="0"/>
              <a:t>—a hydrogen is removed</a:t>
            </a:r>
          </a:p>
          <a:p>
            <a:pPr marL="533400" indent="-533400">
              <a:lnSpc>
                <a:spcPct val="120000"/>
              </a:lnSpc>
              <a:buNone/>
              <a:defRPr/>
            </a:pPr>
            <a:endParaRPr lang="ru-RU" sz="2400" dirty="0"/>
          </a:p>
          <a:p>
            <a:pPr marL="0" indent="0">
              <a:lnSpc>
                <a:spcPct val="120000"/>
              </a:lnSpc>
              <a:defRPr/>
            </a:pPr>
            <a:r>
              <a:rPr lang="ru-RU" sz="2400" dirty="0"/>
              <a:t>Tests for the presence of enzymes that allow various amino acids to be broken down are used in identifying bacteria in the lab.  </a:t>
            </a:r>
          </a:p>
          <a:p>
            <a:pPr marL="533400" indent="-533400">
              <a:lnSpc>
                <a:spcPct val="80000"/>
              </a:lnSpc>
              <a:buNone/>
              <a:defRPr/>
            </a:pPr>
            <a:endParaRPr lang="ru-RU" sz="1800"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4">
            <a:extLst>
              <a:ext uri="{FF2B5EF4-FFF2-40B4-BE49-F238E27FC236}">
                <a16:creationId xmlns:a16="http://schemas.microsoft.com/office/drawing/2014/main" id="{8DF314EC-765A-41FF-92A8-B91EE92344E3}"/>
              </a:ext>
            </a:extLst>
          </p:cNvPr>
          <p:cNvSpPr>
            <a:spLocks noGrp="1" noChangeArrowheads="1"/>
          </p:cNvSpPr>
          <p:nvPr>
            <p:ph type="title"/>
          </p:nvPr>
        </p:nvSpPr>
        <p:spPr>
          <a:xfrm>
            <a:off x="1981201" y="274638"/>
            <a:ext cx="7758113" cy="582612"/>
          </a:xfrm>
          <a:noFill/>
        </p:spPr>
        <p:txBody>
          <a:bodyPr/>
          <a:lstStyle/>
          <a:p>
            <a:pPr eaLnBrk="1" hangingPunct="1">
              <a:spcBef>
                <a:spcPct val="50000"/>
              </a:spcBef>
            </a:pPr>
            <a:r>
              <a:rPr lang="en-US" altLang="en-US" sz="3200" b="1">
                <a:solidFill>
                  <a:schemeClr val="hlink"/>
                </a:solidFill>
                <a:latin typeface="Comic Sans MS" panose="030F0702030302020204" pitchFamily="66" charset="0"/>
              </a:rPr>
              <a:t> </a:t>
            </a:r>
            <a:r>
              <a:rPr lang="en-US" altLang="en-US" sz="3200" b="1">
                <a:solidFill>
                  <a:schemeClr val="hlink"/>
                </a:solidFill>
              </a:rPr>
              <a:t>Protein Catabolism</a:t>
            </a:r>
          </a:p>
        </p:txBody>
      </p:sp>
      <p:pic>
        <p:nvPicPr>
          <p:cNvPr id="95237" name="Picture 5" descr="Protein catabolism">
            <a:extLst>
              <a:ext uri="{FF2B5EF4-FFF2-40B4-BE49-F238E27FC236}">
                <a16:creationId xmlns:a16="http://schemas.microsoft.com/office/drawing/2014/main" id="{A0ED6E42-6D3A-44EE-8AE3-8E37415B7E3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381376" y="1000126"/>
            <a:ext cx="5000625" cy="5643563"/>
          </a:xfrm>
          <a:noFill/>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nodeType="clickEffect">
                                  <p:stCondLst>
                                    <p:cond delay="0"/>
                                  </p:stCondLst>
                                  <p:childTnLst>
                                    <p:set>
                                      <p:cBhvr>
                                        <p:cTn id="6" dur="1" fill="hold">
                                          <p:stCondLst>
                                            <p:cond delay="0"/>
                                          </p:stCondLst>
                                        </p:cTn>
                                        <p:tgtEl>
                                          <p:spTgt spid="95237"/>
                                        </p:tgtEl>
                                        <p:attrNameLst>
                                          <p:attrName>style.visibility</p:attrName>
                                        </p:attrNameLst>
                                      </p:cBhvr>
                                      <p:to>
                                        <p:strVal val="visible"/>
                                      </p:to>
                                    </p:set>
                                    <p:animEffect transition="in" filter="blinds(vertical)">
                                      <p:cBhvr>
                                        <p:cTn id="7" dur="500"/>
                                        <p:tgtEl>
                                          <p:spTgt spid="952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a:extLst>
              <a:ext uri="{FF2B5EF4-FFF2-40B4-BE49-F238E27FC236}">
                <a16:creationId xmlns:a16="http://schemas.microsoft.com/office/drawing/2014/main" id="{375B9496-91BA-4D01-BD4B-642620BAFD86}"/>
              </a:ext>
            </a:extLst>
          </p:cNvPr>
          <p:cNvSpPr>
            <a:spLocks noGrp="1" noChangeArrowheads="1"/>
          </p:cNvSpPr>
          <p:nvPr>
            <p:ph type="title"/>
          </p:nvPr>
        </p:nvSpPr>
        <p:spPr>
          <a:xfrm>
            <a:off x="1981200" y="274638"/>
            <a:ext cx="8229600" cy="868362"/>
          </a:xfrm>
        </p:spPr>
        <p:txBody>
          <a:bodyPr rtlCol="0">
            <a:normAutofit/>
          </a:bodyPr>
          <a:lstStyle/>
          <a:p>
            <a:pPr>
              <a:defRPr/>
            </a:pPr>
            <a:r>
              <a:rPr lang="en-US" b="1" dirty="0">
                <a:solidFill>
                  <a:schemeClr val="hlink"/>
                </a:solidFill>
                <a:latin typeface="+mn-lt"/>
              </a:rPr>
              <a:t>3. Electron Transport System</a:t>
            </a:r>
          </a:p>
        </p:txBody>
      </p:sp>
      <p:sp>
        <p:nvSpPr>
          <p:cNvPr id="21507" name="Rectangle 5">
            <a:extLst>
              <a:ext uri="{FF2B5EF4-FFF2-40B4-BE49-F238E27FC236}">
                <a16:creationId xmlns:a16="http://schemas.microsoft.com/office/drawing/2014/main" id="{D7B7ECE0-F7C1-4C84-8519-9C2987F616E9}"/>
              </a:ext>
            </a:extLst>
          </p:cNvPr>
          <p:cNvSpPr>
            <a:spLocks noGrp="1" noChangeArrowheads="1"/>
          </p:cNvSpPr>
          <p:nvPr>
            <p:ph idx="1"/>
          </p:nvPr>
        </p:nvSpPr>
        <p:spPr>
          <a:xfrm>
            <a:off x="1981200" y="1600200"/>
            <a:ext cx="8229600" cy="4686300"/>
          </a:xfrm>
        </p:spPr>
        <p:txBody>
          <a:bodyPr/>
          <a:lstStyle/>
          <a:p>
            <a:pPr eaLnBrk="1" hangingPunct="1"/>
            <a:r>
              <a:rPr lang="en-US" altLang="en-US" sz="3600"/>
              <a:t>Occurs within the cell membrane of Bacteria</a:t>
            </a:r>
          </a:p>
          <a:p>
            <a:pPr eaLnBrk="1" hangingPunct="1">
              <a:buFont typeface="Arial" panose="020B0604020202020204" pitchFamily="34" charset="0"/>
              <a:buNone/>
            </a:pPr>
            <a:endParaRPr lang="en-US" altLang="en-US" sz="3600"/>
          </a:p>
          <a:p>
            <a:pPr eaLnBrk="1" hangingPunct="1"/>
            <a:r>
              <a:rPr lang="en-US" altLang="en-US" sz="3600"/>
              <a:t>Chemiosomotic Model of Mitchell</a:t>
            </a:r>
          </a:p>
          <a:p>
            <a:pPr eaLnBrk="1" hangingPunct="1"/>
            <a:endParaRPr lang="en-US" altLang="en-US" sz="3600"/>
          </a:p>
          <a:p>
            <a:pPr lvl="1" eaLnBrk="1" hangingPunct="1"/>
            <a:r>
              <a:rPr lang="en-US" altLang="en-US" sz="3600"/>
              <a:t>34 ATP</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08_27">
            <a:extLst>
              <a:ext uri="{FF2B5EF4-FFF2-40B4-BE49-F238E27FC236}">
                <a16:creationId xmlns:a16="http://schemas.microsoft.com/office/drawing/2014/main" id="{4E111028-0DD8-4E02-AC3C-20E9EF8782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4464" y="76200"/>
            <a:ext cx="6670675" cy="670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6E73BAD7-37EF-4D7B-BF5F-0C995A890920}"/>
              </a:ext>
            </a:extLst>
          </p:cNvPr>
          <p:cNvSpPr>
            <a:spLocks noGrp="1" noChangeArrowheads="1"/>
          </p:cNvSpPr>
          <p:nvPr>
            <p:ph type="title"/>
          </p:nvPr>
        </p:nvSpPr>
        <p:spPr/>
        <p:txBody>
          <a:bodyPr/>
          <a:lstStyle/>
          <a:p>
            <a:pPr eaLnBrk="1" hangingPunct="1"/>
            <a:r>
              <a:rPr lang="en-US" altLang="en-US" b="1">
                <a:solidFill>
                  <a:schemeClr val="hlink"/>
                </a:solidFill>
                <a:latin typeface="Comic Sans MS" panose="030F0702030302020204" pitchFamily="66" charset="0"/>
              </a:rPr>
              <a:t>Electron transport system</a:t>
            </a:r>
          </a:p>
        </p:txBody>
      </p:sp>
      <p:pic>
        <p:nvPicPr>
          <p:cNvPr id="22531" name="Picture 3" descr="08_23">
            <a:extLst>
              <a:ext uri="{FF2B5EF4-FFF2-40B4-BE49-F238E27FC236}">
                <a16:creationId xmlns:a16="http://schemas.microsoft.com/office/drawing/2014/main" id="{1C3170B1-BC19-4E90-A01B-CA7E26D299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524001"/>
            <a:ext cx="7772400" cy="521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88CAC7C3-8939-4E7F-9092-5859A18DE096}"/>
              </a:ext>
            </a:extLst>
          </p:cNvPr>
          <p:cNvSpPr>
            <a:spLocks noGrp="1" noChangeArrowheads="1"/>
          </p:cNvSpPr>
          <p:nvPr>
            <p:ph type="title" idx="4294967295"/>
          </p:nvPr>
        </p:nvSpPr>
        <p:spPr>
          <a:xfrm>
            <a:off x="2238375" y="285750"/>
            <a:ext cx="7239000" cy="928688"/>
          </a:xfrm>
        </p:spPr>
        <p:txBody>
          <a:bodyPr rtlCol="0" anchor="b">
            <a:normAutofit/>
          </a:bodyPr>
          <a:lstStyle/>
          <a:p>
            <a:pPr>
              <a:defRPr/>
            </a:pPr>
            <a:r>
              <a:rPr lang="en-US" b="1" dirty="0">
                <a:solidFill>
                  <a:schemeClr val="hlink"/>
                </a:solidFill>
                <a:latin typeface="+mn-lt"/>
              </a:rPr>
              <a:t>Anaerobic respiration</a:t>
            </a:r>
          </a:p>
        </p:txBody>
      </p:sp>
      <p:sp>
        <p:nvSpPr>
          <p:cNvPr id="23555" name="Text Box 3">
            <a:extLst>
              <a:ext uri="{FF2B5EF4-FFF2-40B4-BE49-F238E27FC236}">
                <a16:creationId xmlns:a16="http://schemas.microsoft.com/office/drawing/2014/main" id="{922DEAE9-03FB-471D-846F-76444362C488}"/>
              </a:ext>
            </a:extLst>
          </p:cNvPr>
          <p:cNvSpPr txBox="1">
            <a:spLocks noChangeArrowheads="1"/>
          </p:cNvSpPr>
          <p:nvPr/>
        </p:nvSpPr>
        <p:spPr bwMode="auto">
          <a:xfrm>
            <a:off x="1881188" y="1428751"/>
            <a:ext cx="8291512"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2" rtl="1" eaLnBrk="1" hangingPunct="1"/>
            <a:r>
              <a:rPr lang="en-US" altLang="en-US" sz="2000"/>
              <a:t>Utilizes same </a:t>
            </a:r>
            <a:r>
              <a:rPr lang="en-US" altLang="en-US" sz="2000" b="1"/>
              <a:t>Three coupled pathways</a:t>
            </a:r>
            <a:r>
              <a:rPr lang="en-US" altLang="en-US" sz="2000"/>
              <a:t> as Aerobic Respiration Used as an alternative to aerobic respiration</a:t>
            </a:r>
          </a:p>
          <a:p>
            <a:pPr eaLnBrk="1" hangingPunct="1">
              <a:spcBef>
                <a:spcPct val="50000"/>
              </a:spcBef>
            </a:pPr>
            <a:r>
              <a:rPr lang="en-US" altLang="en-US" sz="2000">
                <a:latin typeface="Comic Sans MS" panose="030F0702030302020204" pitchFamily="66" charset="0"/>
              </a:rPr>
              <a:t>Final electron acceptor something other than oxygen:</a:t>
            </a:r>
          </a:p>
          <a:p>
            <a:pPr eaLnBrk="1" hangingPunct="1">
              <a:spcBef>
                <a:spcPct val="50000"/>
              </a:spcBef>
            </a:pPr>
            <a:r>
              <a:rPr lang="en-US" altLang="en-US" sz="2000">
                <a:latin typeface="Comic Sans MS" panose="030F0702030302020204" pitchFamily="66" charset="0"/>
              </a:rPr>
              <a:t>NO</a:t>
            </a:r>
            <a:r>
              <a:rPr lang="en-US" altLang="en-US" sz="2000" baseline="-25000">
                <a:latin typeface="Comic Sans MS" panose="030F0702030302020204" pitchFamily="66" charset="0"/>
              </a:rPr>
              <a:t>3</a:t>
            </a:r>
            <a:r>
              <a:rPr lang="en-US" altLang="en-US" sz="2000" baseline="30000">
                <a:latin typeface="Comic Sans MS" panose="030F0702030302020204" pitchFamily="66" charset="0"/>
              </a:rPr>
              <a:t>- </a:t>
            </a:r>
            <a:r>
              <a:rPr lang="en-US" altLang="en-US" sz="2000">
                <a:latin typeface="Comic Sans MS" panose="030F0702030302020204" pitchFamily="66" charset="0"/>
              </a:rPr>
              <a:t>: </a:t>
            </a:r>
            <a:r>
              <a:rPr lang="en-US" altLang="en-US" sz="2000" i="1">
                <a:latin typeface="Comic Sans MS" panose="030F0702030302020204" pitchFamily="66" charset="0"/>
              </a:rPr>
              <a:t>Pseudomonas</a:t>
            </a:r>
            <a:r>
              <a:rPr lang="en-US" altLang="en-US" sz="2000">
                <a:latin typeface="Comic Sans MS" panose="030F0702030302020204" pitchFamily="66" charset="0"/>
              </a:rPr>
              <a:t>, </a:t>
            </a:r>
            <a:r>
              <a:rPr lang="en-US" altLang="en-US" sz="2000" i="1">
                <a:latin typeface="Comic Sans MS" panose="030F0702030302020204" pitchFamily="66" charset="0"/>
              </a:rPr>
              <a:t>Bacillus.</a:t>
            </a:r>
          </a:p>
          <a:p>
            <a:pPr eaLnBrk="1" hangingPunct="1">
              <a:spcBef>
                <a:spcPct val="50000"/>
              </a:spcBef>
            </a:pPr>
            <a:r>
              <a:rPr lang="en-US" altLang="en-US" sz="2000">
                <a:latin typeface="Comic Sans MS" panose="030F0702030302020204" pitchFamily="66" charset="0"/>
              </a:rPr>
              <a:t>SO</a:t>
            </a:r>
            <a:r>
              <a:rPr lang="en-US" altLang="en-US" sz="2000" baseline="-25000">
                <a:latin typeface="Comic Sans MS" panose="030F0702030302020204" pitchFamily="66" charset="0"/>
              </a:rPr>
              <a:t>4</a:t>
            </a:r>
            <a:r>
              <a:rPr lang="en-US" altLang="en-US" sz="2000" baseline="30000">
                <a:latin typeface="Comic Sans MS" panose="030F0702030302020204" pitchFamily="66" charset="0"/>
              </a:rPr>
              <a:t>-</a:t>
            </a:r>
            <a:r>
              <a:rPr lang="en-US" altLang="en-US" sz="2000">
                <a:latin typeface="Comic Sans MS" panose="030F0702030302020204" pitchFamily="66" charset="0"/>
              </a:rPr>
              <a:t>: </a:t>
            </a:r>
            <a:r>
              <a:rPr lang="en-US" altLang="en-US" sz="2000" i="1">
                <a:latin typeface="Comic Sans MS" panose="030F0702030302020204" pitchFamily="66" charset="0"/>
              </a:rPr>
              <a:t>Desulfovibrio</a:t>
            </a:r>
          </a:p>
          <a:p>
            <a:pPr eaLnBrk="1" hangingPunct="1">
              <a:spcBef>
                <a:spcPct val="50000"/>
              </a:spcBef>
            </a:pPr>
            <a:r>
              <a:rPr lang="en-US" altLang="en-US" sz="2000">
                <a:latin typeface="Comic Sans MS" panose="030F0702030302020204" pitchFamily="66" charset="0"/>
              </a:rPr>
              <a:t>CO</a:t>
            </a:r>
            <a:r>
              <a:rPr lang="en-US" altLang="en-US" sz="2000" baseline="-25000">
                <a:latin typeface="Comic Sans MS" panose="030F0702030302020204" pitchFamily="66" charset="0"/>
              </a:rPr>
              <a:t>3</a:t>
            </a:r>
            <a:r>
              <a:rPr lang="en-US" altLang="en-US" sz="2000" baseline="30000">
                <a:latin typeface="Comic Sans MS" panose="030F0702030302020204" pitchFamily="66" charset="0"/>
              </a:rPr>
              <a:t>-</a:t>
            </a:r>
            <a:r>
              <a:rPr lang="en-US" altLang="en-US" sz="2000">
                <a:latin typeface="Comic Sans MS" panose="030F0702030302020204" pitchFamily="66" charset="0"/>
              </a:rPr>
              <a:t>: methanogens</a:t>
            </a:r>
          </a:p>
          <a:p>
            <a:pPr eaLnBrk="1" hangingPunct="1"/>
            <a:endParaRPr lang="en-US" altLang="en-US" sz="2000"/>
          </a:p>
          <a:p>
            <a:pPr lvl="3" eaLnBrk="1" hangingPunct="1"/>
            <a:r>
              <a:rPr lang="en-US" altLang="en-US" sz="2000"/>
              <a:t>In </a:t>
            </a:r>
            <a:r>
              <a:rPr lang="en-US" altLang="en-US" sz="2000" b="1" i="1"/>
              <a:t>Facultative organisms</a:t>
            </a:r>
            <a:endParaRPr lang="en-US" altLang="en-US" sz="2000"/>
          </a:p>
          <a:p>
            <a:pPr lvl="3" eaLnBrk="1" hangingPunct="1"/>
            <a:r>
              <a:rPr lang="en-US" altLang="en-US" sz="2000"/>
              <a:t>In </a:t>
            </a:r>
            <a:r>
              <a:rPr lang="en-US" altLang="en-US" sz="2000" b="1" i="1"/>
              <a:t>Obligate anaerobes</a:t>
            </a:r>
            <a:endParaRPr lang="en-US" altLang="en-US" sz="2000"/>
          </a:p>
          <a:p>
            <a:pPr eaLnBrk="1" hangingPunct="1">
              <a:spcBef>
                <a:spcPct val="50000"/>
              </a:spcBef>
            </a:pPr>
            <a:r>
              <a:rPr lang="en-US" altLang="en-US" sz="2000">
                <a:latin typeface="Comic Sans MS" panose="030F0702030302020204" pitchFamily="66" charset="0"/>
              </a:rPr>
              <a:t>Lower production of ATP because only part of the TCA</a:t>
            </a:r>
          </a:p>
          <a:p>
            <a:pPr eaLnBrk="1" hangingPunct="1">
              <a:spcBef>
                <a:spcPct val="50000"/>
              </a:spcBef>
            </a:pPr>
            <a:r>
              <a:rPr lang="en-US" altLang="en-US" sz="2000">
                <a:latin typeface="Comic Sans MS" panose="030F0702030302020204" pitchFamily="66" charset="0"/>
              </a:rPr>
              <a:t> cycle and the electron transport chain operate.</a:t>
            </a:r>
            <a:endParaRPr lang="en-US" altLang="en-US" sz="2400">
              <a:latin typeface="Comic Sans MS" panose="030F0702030302020204" pitchFamily="66" charset="0"/>
            </a:endParaRPr>
          </a:p>
          <a:p>
            <a:pPr eaLnBrk="1" hangingPunct="1">
              <a:spcBef>
                <a:spcPct val="50000"/>
              </a:spcBef>
            </a:pPr>
            <a:endParaRPr lang="en-US" altLang="en-US" sz="2000" baseline="30000">
              <a:latin typeface="Comic Sans MS" panose="030F0702030302020204"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6B576469-DD5D-4304-AA4F-ADC846D254AA}"/>
              </a:ext>
            </a:extLst>
          </p:cNvPr>
          <p:cNvSpPr>
            <a:spLocks noGrp="1" noChangeArrowheads="1"/>
          </p:cNvSpPr>
          <p:nvPr>
            <p:ph type="title"/>
          </p:nvPr>
        </p:nvSpPr>
        <p:spPr/>
        <p:txBody>
          <a:bodyPr/>
          <a:lstStyle/>
          <a:p>
            <a:pPr eaLnBrk="1" hangingPunct="1"/>
            <a:r>
              <a:rPr lang="en-US" altLang="en-US" b="1">
                <a:solidFill>
                  <a:schemeClr val="hlink"/>
                </a:solidFill>
              </a:rPr>
              <a:t>Fermentation</a:t>
            </a:r>
          </a:p>
        </p:txBody>
      </p:sp>
      <p:sp>
        <p:nvSpPr>
          <p:cNvPr id="24579" name="Rectangle 3">
            <a:extLst>
              <a:ext uri="{FF2B5EF4-FFF2-40B4-BE49-F238E27FC236}">
                <a16:creationId xmlns:a16="http://schemas.microsoft.com/office/drawing/2014/main" id="{C4A65ADE-4AFB-4400-A8C2-2789A3142489}"/>
              </a:ext>
            </a:extLst>
          </p:cNvPr>
          <p:cNvSpPr>
            <a:spLocks noGrp="1" noChangeArrowheads="1"/>
          </p:cNvSpPr>
          <p:nvPr>
            <p:ph idx="1"/>
          </p:nvPr>
        </p:nvSpPr>
        <p:spPr>
          <a:xfrm>
            <a:off x="2238376" y="1916114"/>
            <a:ext cx="8101013" cy="4530725"/>
          </a:xfrm>
        </p:spPr>
        <p:txBody>
          <a:bodyPr>
            <a:normAutofit lnSpcReduction="10000"/>
          </a:bodyPr>
          <a:lstStyle/>
          <a:p>
            <a:pPr eaLnBrk="1" hangingPunct="1">
              <a:lnSpc>
                <a:spcPct val="90000"/>
              </a:lnSpc>
            </a:pPr>
            <a:r>
              <a:rPr lang="en-US" altLang="en-US" sz="2400"/>
              <a:t>Incomplete oxidation of glucose or other carbohydrates in the absence of oxygen</a:t>
            </a:r>
          </a:p>
          <a:p>
            <a:pPr eaLnBrk="1" hangingPunct="1">
              <a:lnSpc>
                <a:spcPct val="90000"/>
              </a:lnSpc>
            </a:pPr>
            <a:endParaRPr lang="en-US" altLang="en-US" sz="2400"/>
          </a:p>
          <a:p>
            <a:pPr eaLnBrk="1" hangingPunct="1">
              <a:lnSpc>
                <a:spcPct val="90000"/>
              </a:lnSpc>
            </a:pPr>
            <a:r>
              <a:rPr lang="en-US" altLang="en-US" sz="2400"/>
              <a:t>Uses organic compounds as terminal electron acceptors</a:t>
            </a:r>
          </a:p>
          <a:p>
            <a:pPr eaLnBrk="1" hangingPunct="1">
              <a:lnSpc>
                <a:spcPct val="90000"/>
              </a:lnSpc>
            </a:pPr>
            <a:endParaRPr lang="en-US" altLang="en-US" sz="2400"/>
          </a:p>
          <a:p>
            <a:pPr eaLnBrk="1" hangingPunct="1">
              <a:lnSpc>
                <a:spcPct val="90000"/>
              </a:lnSpc>
            </a:pPr>
            <a:r>
              <a:rPr lang="en-US" altLang="en-US" sz="2400"/>
              <a:t>Effect </a:t>
            </a:r>
            <a:r>
              <a:rPr lang="en-US" altLang="en-US"/>
              <a:t>-</a:t>
            </a:r>
            <a:r>
              <a:rPr lang="en-US" altLang="en-US" sz="2400"/>
              <a:t> a small amount of ATP</a:t>
            </a:r>
          </a:p>
          <a:p>
            <a:pPr eaLnBrk="1" hangingPunct="1">
              <a:lnSpc>
                <a:spcPct val="90000"/>
              </a:lnSpc>
            </a:pPr>
            <a:endParaRPr lang="en-US" altLang="en-US" sz="2400"/>
          </a:p>
          <a:p>
            <a:pPr eaLnBrk="1" hangingPunct="1">
              <a:lnSpc>
                <a:spcPct val="90000"/>
              </a:lnSpc>
            </a:pPr>
            <a:r>
              <a:rPr lang="en-US" altLang="en-US" sz="2400"/>
              <a:t>Production of ethyl alcohol by yeasts acting on glucose</a:t>
            </a:r>
          </a:p>
          <a:p>
            <a:pPr eaLnBrk="1" hangingPunct="1">
              <a:lnSpc>
                <a:spcPct val="90000"/>
              </a:lnSpc>
            </a:pPr>
            <a:endParaRPr lang="en-US" altLang="en-US" sz="2400"/>
          </a:p>
          <a:p>
            <a:pPr eaLnBrk="1" hangingPunct="1">
              <a:lnSpc>
                <a:spcPct val="90000"/>
              </a:lnSpc>
            </a:pPr>
            <a:r>
              <a:rPr lang="en-US" altLang="en-US" sz="2400"/>
              <a:t>Formation of acid, gas &amp; other products by the action of various bacteria on pyruvic acid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145B1FEB-AFEE-4770-9373-385B2BB13D5F}"/>
              </a:ext>
            </a:extLst>
          </p:cNvPr>
          <p:cNvSpPr>
            <a:spLocks noGrp="1" noChangeArrowheads="1"/>
          </p:cNvSpPr>
          <p:nvPr>
            <p:ph type="title"/>
          </p:nvPr>
        </p:nvSpPr>
        <p:spPr/>
        <p:txBody>
          <a:bodyPr/>
          <a:lstStyle/>
          <a:p>
            <a:pPr eaLnBrk="1" hangingPunct="1"/>
            <a:r>
              <a:rPr lang="en-US" altLang="en-US" b="1">
                <a:solidFill>
                  <a:schemeClr val="hlink"/>
                </a:solidFill>
                <a:latin typeface="Comic Sans MS" panose="030F0702030302020204" pitchFamily="66" charset="0"/>
              </a:rPr>
              <a:t>Metabolic strategies</a:t>
            </a:r>
            <a:r>
              <a:rPr lang="en-US" altLang="en-US"/>
              <a:t>  </a:t>
            </a:r>
          </a:p>
        </p:txBody>
      </p:sp>
      <p:graphicFrame>
        <p:nvGraphicFramePr>
          <p:cNvPr id="138243" name="Group 3">
            <a:extLst>
              <a:ext uri="{FF2B5EF4-FFF2-40B4-BE49-F238E27FC236}">
                <a16:creationId xmlns:a16="http://schemas.microsoft.com/office/drawing/2014/main" id="{EAEB48C0-A393-4469-87D6-F7C45DCF3708}"/>
              </a:ext>
            </a:extLst>
          </p:cNvPr>
          <p:cNvGraphicFramePr>
            <a:graphicFrameLocks noGrp="1"/>
          </p:cNvGraphicFramePr>
          <p:nvPr>
            <p:ph type="tbl" idx="1"/>
          </p:nvPr>
        </p:nvGraphicFramePr>
        <p:xfrm>
          <a:off x="2351088" y="1981201"/>
          <a:ext cx="7783512" cy="4545013"/>
        </p:xfrm>
        <a:graphic>
          <a:graphicData uri="http://schemas.openxmlformats.org/drawingml/2006/table">
            <a:tbl>
              <a:tblPr/>
              <a:tblGrid>
                <a:gridCol w="1987550">
                  <a:extLst>
                    <a:ext uri="{9D8B030D-6E8A-4147-A177-3AD203B41FA5}">
                      <a16:colId xmlns:a16="http://schemas.microsoft.com/office/drawing/2014/main" val="20000"/>
                    </a:ext>
                  </a:extLst>
                </a:gridCol>
                <a:gridCol w="1766887">
                  <a:extLst>
                    <a:ext uri="{9D8B030D-6E8A-4147-A177-3AD203B41FA5}">
                      <a16:colId xmlns:a16="http://schemas.microsoft.com/office/drawing/2014/main" val="20001"/>
                    </a:ext>
                  </a:extLst>
                </a:gridCol>
                <a:gridCol w="1876425">
                  <a:extLst>
                    <a:ext uri="{9D8B030D-6E8A-4147-A177-3AD203B41FA5}">
                      <a16:colId xmlns:a16="http://schemas.microsoft.com/office/drawing/2014/main" val="20002"/>
                    </a:ext>
                  </a:extLst>
                </a:gridCol>
                <a:gridCol w="2152650">
                  <a:extLst>
                    <a:ext uri="{9D8B030D-6E8A-4147-A177-3AD203B41FA5}">
                      <a16:colId xmlns:a16="http://schemas.microsoft.com/office/drawing/2014/main" val="20003"/>
                    </a:ext>
                  </a:extLst>
                </a:gridCol>
              </a:tblGrid>
              <a:tr h="1030288">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dirty="0">
                        <a:ln>
                          <a:noFill/>
                        </a:ln>
                        <a:solidFill>
                          <a:schemeClr val="tx1"/>
                        </a:solidFill>
                        <a:effectLst/>
                        <a:latin typeface="+mj-lt"/>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1" i="0" u="none" strike="noStrike" cap="none" normalizeH="0" baseline="0">
                          <a:ln>
                            <a:noFill/>
                          </a:ln>
                          <a:solidFill>
                            <a:schemeClr val="tx1"/>
                          </a:solidFill>
                          <a:effectLst/>
                          <a:latin typeface="+mj-lt"/>
                          <a:cs typeface="Arial" charset="0"/>
                        </a:rPr>
                        <a:t>Pathways</a:t>
                      </a:r>
                    </a:p>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1" i="0" u="none" strike="noStrike" cap="none" normalizeH="0" baseline="0">
                          <a:ln>
                            <a:noFill/>
                          </a:ln>
                          <a:solidFill>
                            <a:schemeClr val="tx1"/>
                          </a:solidFill>
                          <a:effectLst/>
                          <a:latin typeface="+mj-lt"/>
                          <a:cs typeface="Arial" charset="0"/>
                        </a:rPr>
                        <a:t>involved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1" i="0" u="none" strike="noStrike" cap="none" normalizeH="0" baseline="0">
                          <a:ln>
                            <a:noFill/>
                          </a:ln>
                          <a:solidFill>
                            <a:schemeClr val="tx1"/>
                          </a:solidFill>
                          <a:effectLst/>
                          <a:latin typeface="+mj-lt"/>
                          <a:cs typeface="Arial" charset="0"/>
                        </a:rPr>
                        <a:t>Final e- acceptor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1" i="0" u="none" strike="noStrike" cap="none" normalizeH="0" baseline="0" dirty="0">
                        <a:ln>
                          <a:noFill/>
                        </a:ln>
                        <a:solidFill>
                          <a:schemeClr val="tx1"/>
                        </a:solidFill>
                        <a:effectLst/>
                        <a:latin typeface="+mj-lt"/>
                        <a:cs typeface="Arial" charset="0"/>
                      </a:endParaRPr>
                    </a:p>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1" i="0" u="none" strike="noStrike" cap="none" normalizeH="0" baseline="0" dirty="0">
                          <a:ln>
                            <a:noFill/>
                          </a:ln>
                          <a:solidFill>
                            <a:schemeClr val="tx1"/>
                          </a:solidFill>
                          <a:effectLst/>
                          <a:latin typeface="+mj-lt"/>
                          <a:cs typeface="Arial" charset="0"/>
                        </a:rPr>
                        <a:t>ATP yield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287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1" i="0" u="none" strike="noStrike" cap="none" normalizeH="0" baseline="0">
                          <a:ln>
                            <a:noFill/>
                          </a:ln>
                          <a:solidFill>
                            <a:schemeClr val="tx1"/>
                          </a:solidFill>
                          <a:effectLst/>
                          <a:latin typeface="+mj-lt"/>
                          <a:cs typeface="Arial" charset="0"/>
                        </a:rPr>
                        <a:t>Aerobic respiration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a:ln>
                            <a:noFill/>
                          </a:ln>
                          <a:solidFill>
                            <a:schemeClr val="tx1"/>
                          </a:solidFill>
                          <a:effectLst/>
                          <a:latin typeface="+mj-lt"/>
                          <a:cs typeface="Arial" charset="0"/>
                        </a:rPr>
                        <a:t>Glycolysis, TCA, ET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dirty="0">
                          <a:ln>
                            <a:noFill/>
                          </a:ln>
                          <a:solidFill>
                            <a:schemeClr val="tx1"/>
                          </a:solidFill>
                          <a:effectLst/>
                          <a:latin typeface="+mj-lt"/>
                          <a:cs typeface="Arial" charset="0"/>
                        </a:rPr>
                        <a:t>O</a:t>
                      </a:r>
                      <a:r>
                        <a:rPr kumimoji="0" lang="en-US" sz="2400" b="0" i="0" u="none" strike="noStrike" cap="none" normalizeH="0" baseline="-25000" dirty="0">
                          <a:ln>
                            <a:noFill/>
                          </a:ln>
                          <a:solidFill>
                            <a:schemeClr val="tx1"/>
                          </a:solidFill>
                          <a:effectLst/>
                          <a:latin typeface="+mj-lt"/>
                          <a:cs typeface="Arial"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dirty="0">
                          <a:ln>
                            <a:noFill/>
                          </a:ln>
                          <a:solidFill>
                            <a:schemeClr val="tx1"/>
                          </a:solidFill>
                          <a:effectLst/>
                          <a:latin typeface="+mj-lt"/>
                          <a:cs typeface="Arial" charset="0"/>
                        </a:rPr>
                        <a:t>38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45732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1" i="0" u="none" strike="noStrike" cap="none" normalizeH="0" baseline="0">
                          <a:ln>
                            <a:noFill/>
                          </a:ln>
                          <a:solidFill>
                            <a:schemeClr val="tx1"/>
                          </a:solidFill>
                          <a:effectLst/>
                          <a:latin typeface="+mj-lt"/>
                          <a:cs typeface="Arial" charset="0"/>
                        </a:rPr>
                        <a:t>Anaerobic respiration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a:ln>
                            <a:noFill/>
                          </a:ln>
                          <a:solidFill>
                            <a:schemeClr val="tx1"/>
                          </a:solidFill>
                          <a:effectLst/>
                          <a:latin typeface="+mj-lt"/>
                          <a:cs typeface="Arial" charset="0"/>
                        </a:rPr>
                        <a:t>Glycolysis, TCA, ET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a:ln>
                            <a:noFill/>
                          </a:ln>
                          <a:solidFill>
                            <a:schemeClr val="tx1"/>
                          </a:solidFill>
                          <a:effectLst/>
                          <a:latin typeface="+mj-lt"/>
                          <a:cs typeface="Arial" charset="0"/>
                        </a:rPr>
                        <a:t>NO</a:t>
                      </a:r>
                      <a:r>
                        <a:rPr kumimoji="0" lang="en-US" sz="2400" b="0" i="0" u="none" strike="noStrike" cap="none" normalizeH="0" baseline="-25000">
                          <a:ln>
                            <a:noFill/>
                          </a:ln>
                          <a:solidFill>
                            <a:schemeClr val="tx1"/>
                          </a:solidFill>
                          <a:effectLst/>
                          <a:latin typeface="+mj-lt"/>
                          <a:cs typeface="Arial" charset="0"/>
                        </a:rPr>
                        <a:t>3</a:t>
                      </a:r>
                      <a:r>
                        <a:rPr kumimoji="0" lang="en-US" sz="2400" b="0" i="0" u="none" strike="noStrike" cap="none" normalizeH="0" baseline="30000">
                          <a:ln>
                            <a:noFill/>
                          </a:ln>
                          <a:solidFill>
                            <a:schemeClr val="tx1"/>
                          </a:solidFill>
                          <a:effectLst/>
                          <a:latin typeface="+mj-lt"/>
                          <a:cs typeface="Arial" charset="0"/>
                        </a:rPr>
                        <a:t>-</a:t>
                      </a:r>
                      <a:r>
                        <a:rPr kumimoji="0" lang="en-US" sz="2400" b="0" i="0" u="none" strike="noStrike" cap="none" normalizeH="0" baseline="0">
                          <a:ln>
                            <a:noFill/>
                          </a:ln>
                          <a:solidFill>
                            <a:schemeClr val="tx1"/>
                          </a:solidFill>
                          <a:effectLst/>
                          <a:latin typeface="+mj-lt"/>
                          <a:cs typeface="Arial" charset="0"/>
                        </a:rPr>
                        <a:t>, So</a:t>
                      </a:r>
                      <a:r>
                        <a:rPr kumimoji="0" lang="en-US" sz="2400" b="0" i="0" u="none" strike="noStrike" cap="none" normalizeH="0" baseline="-25000">
                          <a:ln>
                            <a:noFill/>
                          </a:ln>
                          <a:solidFill>
                            <a:schemeClr val="tx1"/>
                          </a:solidFill>
                          <a:effectLst/>
                          <a:latin typeface="+mj-lt"/>
                          <a:cs typeface="Arial" charset="0"/>
                        </a:rPr>
                        <a:t>4</a:t>
                      </a:r>
                      <a:r>
                        <a:rPr kumimoji="0" lang="en-US" sz="2400" b="0" i="0" u="none" strike="noStrike" cap="none" normalizeH="0" baseline="30000">
                          <a:ln>
                            <a:noFill/>
                          </a:ln>
                          <a:solidFill>
                            <a:schemeClr val="tx1"/>
                          </a:solidFill>
                          <a:effectLst/>
                          <a:latin typeface="+mj-lt"/>
                          <a:cs typeface="Arial" charset="0"/>
                        </a:rPr>
                        <a:t>-2</a:t>
                      </a:r>
                      <a:r>
                        <a:rPr kumimoji="0" lang="en-US" sz="2400" b="0" i="0" u="none" strike="noStrike" cap="none" normalizeH="0" baseline="0">
                          <a:ln>
                            <a:noFill/>
                          </a:ln>
                          <a:solidFill>
                            <a:schemeClr val="tx1"/>
                          </a:solidFill>
                          <a:effectLst/>
                          <a:latin typeface="+mj-lt"/>
                          <a:cs typeface="Arial" charset="0"/>
                        </a:rPr>
                        <a:t>, CO</a:t>
                      </a:r>
                      <a:r>
                        <a:rPr kumimoji="0" lang="en-US" sz="2400" b="0" i="0" u="none" strike="noStrike" cap="none" normalizeH="0" baseline="-25000">
                          <a:ln>
                            <a:noFill/>
                          </a:ln>
                          <a:solidFill>
                            <a:schemeClr val="tx1"/>
                          </a:solidFill>
                          <a:effectLst/>
                          <a:latin typeface="+mj-lt"/>
                          <a:cs typeface="Arial" charset="0"/>
                        </a:rPr>
                        <a:t>3</a:t>
                      </a:r>
                      <a:r>
                        <a:rPr kumimoji="0" lang="en-US" sz="2400" b="0" i="0" u="none" strike="noStrike" cap="none" normalizeH="0" baseline="30000">
                          <a:ln>
                            <a:noFill/>
                          </a:ln>
                          <a:solidFill>
                            <a:schemeClr val="tx1"/>
                          </a:solidFill>
                          <a:effectLst/>
                          <a:latin typeface="+mj-lt"/>
                          <a:cs typeface="Arial" charset="0"/>
                        </a:rPr>
                        <a:t>-3</a:t>
                      </a:r>
                    </a:p>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a:ln>
                          <a:noFill/>
                        </a:ln>
                        <a:solidFill>
                          <a:schemeClr val="tx1"/>
                        </a:solidFill>
                        <a:effectLst/>
                        <a:latin typeface="+mj-lt"/>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dirty="0">
                          <a:ln>
                            <a:noFill/>
                          </a:ln>
                          <a:solidFill>
                            <a:schemeClr val="tx1"/>
                          </a:solidFill>
                          <a:effectLst/>
                          <a:latin typeface="+mj-lt"/>
                          <a:cs typeface="Arial" charset="0"/>
                        </a:rPr>
                        <a:t>variable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287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1" i="0" u="none" strike="noStrike" cap="none" normalizeH="0" baseline="0">
                          <a:ln>
                            <a:noFill/>
                          </a:ln>
                          <a:solidFill>
                            <a:schemeClr val="tx1"/>
                          </a:solidFill>
                          <a:effectLst/>
                          <a:latin typeface="+mj-lt"/>
                          <a:cs typeface="Arial" charset="0"/>
                        </a:rPr>
                        <a:t>Fermentation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a:ln>
                            <a:noFill/>
                          </a:ln>
                          <a:solidFill>
                            <a:schemeClr val="tx1"/>
                          </a:solidFill>
                          <a:effectLst/>
                          <a:latin typeface="+mj-lt"/>
                          <a:cs typeface="Arial" charset="0"/>
                        </a:rPr>
                        <a:t>Glycolysis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a:ln>
                            <a:noFill/>
                          </a:ln>
                          <a:solidFill>
                            <a:schemeClr val="tx1"/>
                          </a:solidFill>
                          <a:effectLst/>
                          <a:latin typeface="+mj-lt"/>
                          <a:cs typeface="Arial" charset="0"/>
                        </a:rPr>
                        <a:t>Organic molecules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dirty="0">
                          <a:ln>
                            <a:noFill/>
                          </a:ln>
                          <a:solidFill>
                            <a:schemeClr val="tx1"/>
                          </a:solidFill>
                          <a:effectLst/>
                          <a:latin typeface="+mj-lt"/>
                          <a:cs typeface="Arial"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0008CAF8-9FEC-40C0-94F4-02E92DC6D5E0}"/>
              </a:ext>
            </a:extLst>
          </p:cNvPr>
          <p:cNvSpPr>
            <a:spLocks noGrp="1" noChangeArrowheads="1"/>
          </p:cNvSpPr>
          <p:nvPr>
            <p:ph idx="1"/>
          </p:nvPr>
        </p:nvSpPr>
        <p:spPr>
          <a:xfrm>
            <a:off x="1738314" y="714375"/>
            <a:ext cx="8472487" cy="5411788"/>
          </a:xfrm>
        </p:spPr>
        <p:txBody>
          <a:bodyPr/>
          <a:lstStyle/>
          <a:p>
            <a:pPr eaLnBrk="1" hangingPunct="1">
              <a:lnSpc>
                <a:spcPct val="90000"/>
              </a:lnSpc>
            </a:pPr>
            <a:r>
              <a:rPr lang="en-US" altLang="en-US" sz="2400"/>
              <a:t>Many pathways of metabolism are</a:t>
            </a:r>
            <a:r>
              <a:rPr lang="en-US" altLang="en-US" sz="2400" b="1"/>
              <a:t> bi-directional </a:t>
            </a:r>
            <a:r>
              <a:rPr lang="en-US" altLang="en-US" sz="2400"/>
              <a:t>or </a:t>
            </a:r>
            <a:r>
              <a:rPr lang="en-US" altLang="en-US" sz="2400" b="1"/>
              <a:t>amphibolic</a:t>
            </a:r>
          </a:p>
          <a:p>
            <a:pPr eaLnBrk="1" hangingPunct="1">
              <a:lnSpc>
                <a:spcPct val="90000"/>
              </a:lnSpc>
            </a:pPr>
            <a:endParaRPr lang="en-US" altLang="en-US" sz="2400" b="1"/>
          </a:p>
          <a:p>
            <a:pPr eaLnBrk="1" hangingPunct="1">
              <a:lnSpc>
                <a:spcPct val="90000"/>
              </a:lnSpc>
            </a:pPr>
            <a:r>
              <a:rPr lang="en-US" altLang="en-US" sz="2400"/>
              <a:t>Metabolites can serve as building blocks or sources of energy</a:t>
            </a:r>
          </a:p>
          <a:p>
            <a:pPr eaLnBrk="1" hangingPunct="1">
              <a:lnSpc>
                <a:spcPct val="90000"/>
              </a:lnSpc>
              <a:buFont typeface="Arial" panose="020B0604020202020204" pitchFamily="34" charset="0"/>
              <a:buNone/>
            </a:pPr>
            <a:endParaRPr lang="en-US" altLang="en-US" sz="2400"/>
          </a:p>
          <a:p>
            <a:pPr lvl="1" eaLnBrk="1" hangingPunct="1">
              <a:lnSpc>
                <a:spcPct val="90000"/>
              </a:lnSpc>
            </a:pPr>
            <a:r>
              <a:rPr lang="en-US" altLang="en-US" sz="2200"/>
              <a:t>Pyruvic acid can be converted into amino acids through amination</a:t>
            </a:r>
          </a:p>
          <a:p>
            <a:pPr lvl="1" eaLnBrk="1" hangingPunct="1">
              <a:lnSpc>
                <a:spcPct val="90000"/>
              </a:lnSpc>
              <a:buFont typeface="Arial" panose="020B0604020202020204" pitchFamily="34" charset="0"/>
              <a:buNone/>
            </a:pPr>
            <a:endParaRPr lang="en-US" altLang="en-US" sz="2200"/>
          </a:p>
          <a:p>
            <a:pPr lvl="1" eaLnBrk="1" hangingPunct="1">
              <a:lnSpc>
                <a:spcPct val="90000"/>
              </a:lnSpc>
            </a:pPr>
            <a:r>
              <a:rPr lang="en-US" altLang="en-US" sz="2200"/>
              <a:t>Amino acids can be converted into energy sources through deamination</a:t>
            </a:r>
          </a:p>
          <a:p>
            <a:pPr lvl="1" eaLnBrk="1" hangingPunct="1">
              <a:lnSpc>
                <a:spcPct val="90000"/>
              </a:lnSpc>
              <a:buFont typeface="Arial" panose="020B0604020202020204" pitchFamily="34" charset="0"/>
              <a:buNone/>
            </a:pPr>
            <a:endParaRPr lang="en-US" altLang="en-US" sz="2200"/>
          </a:p>
          <a:p>
            <a:pPr lvl="1" eaLnBrk="1" hangingPunct="1">
              <a:lnSpc>
                <a:spcPct val="90000"/>
              </a:lnSpc>
            </a:pPr>
            <a:r>
              <a:rPr lang="en-US" altLang="en-US" sz="2200"/>
              <a:t>Glyceraldehyde-3-phosphate can be converted into precursors for amino acids, carbohydrates and fats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FF34B-4AB2-4DC5-885A-6E51AA49E217}"/>
              </a:ext>
            </a:extLst>
          </p:cNvPr>
          <p:cNvSpPr>
            <a:spLocks noGrp="1"/>
          </p:cNvSpPr>
          <p:nvPr>
            <p:ph type="title"/>
          </p:nvPr>
        </p:nvSpPr>
        <p:spPr>
          <a:xfrm>
            <a:off x="1809751" y="214313"/>
            <a:ext cx="8443913" cy="582612"/>
          </a:xfrm>
        </p:spPr>
        <p:txBody>
          <a:bodyPr>
            <a:normAutofit fontScale="90000"/>
          </a:bodyPr>
          <a:lstStyle/>
          <a:p>
            <a:pPr>
              <a:defRPr/>
            </a:pPr>
            <a:br>
              <a:rPr lang="en-US" sz="2400" dirty="0"/>
            </a:br>
            <a:br>
              <a:rPr lang="en-US" sz="2400" dirty="0"/>
            </a:br>
            <a:r>
              <a:rPr lang="en-US" sz="2400" b="1" dirty="0">
                <a:solidFill>
                  <a:schemeClr val="hlink"/>
                </a:solidFill>
                <a:latin typeface="+mn-lt"/>
              </a:rPr>
              <a:t>Summary of the most common pathways of glucose metabolism</a:t>
            </a:r>
            <a:br>
              <a:rPr lang="en-US" sz="2400" b="1" dirty="0">
                <a:solidFill>
                  <a:schemeClr val="hlink"/>
                </a:solidFill>
                <a:latin typeface="+mn-lt"/>
              </a:rPr>
            </a:br>
            <a:br>
              <a:rPr lang="en-US" sz="2400" dirty="0"/>
            </a:br>
            <a:endParaRPr lang="en-US" sz="2400" dirty="0"/>
          </a:p>
        </p:txBody>
      </p:sp>
      <p:pic>
        <p:nvPicPr>
          <p:cNvPr id="27651" name="Picture 2">
            <a:extLst>
              <a:ext uri="{FF2B5EF4-FFF2-40B4-BE49-F238E27FC236}">
                <a16:creationId xmlns:a16="http://schemas.microsoft.com/office/drawing/2014/main" id="{32FB57A9-0A5C-45BC-8AB0-C9D304A829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5564" y="928689"/>
            <a:ext cx="6929437" cy="557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2A63CDD1-0FFC-4F5D-983C-9073E07C9973}"/>
              </a:ext>
            </a:extLst>
          </p:cNvPr>
          <p:cNvSpPr>
            <a:spLocks noGrp="1" noChangeArrowheads="1"/>
          </p:cNvSpPr>
          <p:nvPr>
            <p:ph type="title"/>
          </p:nvPr>
        </p:nvSpPr>
        <p:spPr/>
        <p:txBody>
          <a:bodyPr rtlCol="0">
            <a:normAutofit/>
          </a:bodyPr>
          <a:lstStyle/>
          <a:p>
            <a:pPr>
              <a:defRPr/>
            </a:pPr>
            <a:r>
              <a:rPr lang="en-US" sz="3600" b="1" dirty="0" err="1">
                <a:solidFill>
                  <a:schemeClr val="hlink"/>
                </a:solidFill>
                <a:latin typeface="+mn-lt"/>
              </a:rPr>
              <a:t>Redox</a:t>
            </a:r>
            <a:r>
              <a:rPr lang="en-US" sz="3600" b="1" dirty="0">
                <a:solidFill>
                  <a:schemeClr val="hlink"/>
                </a:solidFill>
                <a:latin typeface="+mn-lt"/>
              </a:rPr>
              <a:t> reactions</a:t>
            </a:r>
          </a:p>
        </p:txBody>
      </p:sp>
      <p:sp>
        <p:nvSpPr>
          <p:cNvPr id="28675" name="Rectangle 3">
            <a:extLst>
              <a:ext uri="{FF2B5EF4-FFF2-40B4-BE49-F238E27FC236}">
                <a16:creationId xmlns:a16="http://schemas.microsoft.com/office/drawing/2014/main" id="{248CD222-E324-4A07-B16B-83EB4460A120}"/>
              </a:ext>
            </a:extLst>
          </p:cNvPr>
          <p:cNvSpPr>
            <a:spLocks noGrp="1" noChangeArrowheads="1"/>
          </p:cNvSpPr>
          <p:nvPr>
            <p:ph idx="1"/>
          </p:nvPr>
        </p:nvSpPr>
        <p:spPr/>
        <p:txBody>
          <a:bodyPr/>
          <a:lstStyle/>
          <a:p>
            <a:pPr eaLnBrk="1" hangingPunct="1"/>
            <a:r>
              <a:rPr lang="en-US" altLang="en-US"/>
              <a:t>Always occur in pairs.</a:t>
            </a:r>
          </a:p>
          <a:p>
            <a:pPr eaLnBrk="1" hangingPunct="1"/>
            <a:endParaRPr lang="en-US" altLang="en-US"/>
          </a:p>
          <a:p>
            <a:pPr eaLnBrk="1" hangingPunct="1"/>
            <a:r>
              <a:rPr lang="en-US" altLang="en-US"/>
              <a:t>There is an electron donor and electron acceptor which constitute a redox pair.</a:t>
            </a:r>
          </a:p>
          <a:p>
            <a:pPr eaLnBrk="1" hangingPunct="1"/>
            <a:endParaRPr lang="en-US" altLang="en-US"/>
          </a:p>
          <a:p>
            <a:pPr eaLnBrk="1" hangingPunct="1"/>
            <a:r>
              <a:rPr lang="en-US" altLang="en-US"/>
              <a:t>Released energy can be captured to phosphorylate </a:t>
            </a:r>
            <a:r>
              <a:rPr lang="en-US" altLang="en-US" b="1">
                <a:solidFill>
                  <a:schemeClr val="hlink"/>
                </a:solidFill>
              </a:rPr>
              <a:t>ADP</a:t>
            </a:r>
            <a:r>
              <a:rPr lang="en-US" altLang="en-US"/>
              <a:t> or another compound.</a:t>
            </a:r>
          </a:p>
          <a:p>
            <a:pPr eaLnBrk="1" hangingPunct="1"/>
            <a:endParaRPr lang="en-US" alt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639</Words>
  <Application>Microsoft Office PowerPoint</Application>
  <PresentationFormat>Widescreen</PresentationFormat>
  <Paragraphs>122</Paragraphs>
  <Slides>20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Calibri Light</vt:lpstr>
      <vt:lpstr>Comic Sans MS</vt:lpstr>
      <vt:lpstr>Tahoma</vt:lpstr>
      <vt:lpstr>Wingdings</vt:lpstr>
      <vt:lpstr>Office Theme</vt:lpstr>
      <vt:lpstr>Microbial physiology. Microbial metabolism,Bioenergetics</vt:lpstr>
      <vt:lpstr>3. Electron Transport System</vt:lpstr>
      <vt:lpstr>Electron transport system</vt:lpstr>
      <vt:lpstr>Anaerobic respiration</vt:lpstr>
      <vt:lpstr>Fermentation</vt:lpstr>
      <vt:lpstr>Metabolic strategies  </vt:lpstr>
      <vt:lpstr>PowerPoint Presentation</vt:lpstr>
      <vt:lpstr>  Summary of the most common pathways of glucose metabolism  </vt:lpstr>
      <vt:lpstr>Redox reactions</vt:lpstr>
      <vt:lpstr>Oxidation-reduction reaction</vt:lpstr>
      <vt:lpstr>ATP</vt:lpstr>
      <vt:lpstr>ATP</vt:lpstr>
      <vt:lpstr>Formation of ATP</vt:lpstr>
      <vt:lpstr>Substrate-level phosphorylation</vt:lpstr>
      <vt:lpstr>Phosphorylation of glucose by ATP</vt:lpstr>
      <vt:lpstr>Lipid Metabolism</vt:lpstr>
      <vt:lpstr>Lipid catabolism </vt:lpstr>
      <vt:lpstr>PROTEIN CATABOLISM </vt:lpstr>
      <vt:lpstr> Protein Catabolism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Microbial physiology. Microbial metabolism,Bioenergetics</dc:title>
  <dc:creator>saadmahdi saadmahdi</dc:creator>
  <cp:lastModifiedBy>saadmahdi saadmahdi</cp:lastModifiedBy>
  <cp:revision>1</cp:revision>
  <dcterms:created xsi:type="dcterms:W3CDTF">2024-03-21T00:33:22Z</dcterms:created>
  <dcterms:modified xsi:type="dcterms:W3CDTF">2024-03-21T00:33:55Z</dcterms:modified>
</cp:coreProperties>
</file>